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0" r:id="rId2"/>
    <p:sldId id="284" r:id="rId3"/>
    <p:sldId id="306" r:id="rId4"/>
    <p:sldId id="318" r:id="rId5"/>
    <p:sldId id="365" r:id="rId6"/>
    <p:sldId id="430" r:id="rId7"/>
    <p:sldId id="428" r:id="rId8"/>
    <p:sldId id="389" r:id="rId9"/>
    <p:sldId id="399" r:id="rId10"/>
    <p:sldId id="386" r:id="rId11"/>
    <p:sldId id="424" r:id="rId12"/>
    <p:sldId id="419" r:id="rId13"/>
    <p:sldId id="403" r:id="rId14"/>
    <p:sldId id="404" r:id="rId15"/>
    <p:sldId id="405" r:id="rId16"/>
    <p:sldId id="407" r:id="rId17"/>
    <p:sldId id="406" r:id="rId18"/>
    <p:sldId id="425" r:id="rId19"/>
    <p:sldId id="426" r:id="rId20"/>
    <p:sldId id="427" r:id="rId21"/>
    <p:sldId id="429" r:id="rId22"/>
    <p:sldId id="300" r:id="rId23"/>
  </p:sldIdLst>
  <p:sldSz cx="12192000" cy="6858000"/>
  <p:notesSz cx="6858000" cy="11620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181"/>
    <a:srgbClr val="F8CBAD"/>
    <a:srgbClr val="FFCC4D"/>
    <a:srgbClr val="FFD966"/>
    <a:srgbClr val="FFFF00"/>
    <a:srgbClr val="D0CECE"/>
    <a:srgbClr val="ED7D31"/>
    <a:srgbClr val="CDDDAC"/>
    <a:srgbClr val="2F97D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B7DED-3753-4820-BA74-A37DFE1B2F22}" v="1393" dt="2019-05-21T17:55:05.421"/>
    <p1510:client id="{2443D3E1-1B2A-9CCC-165F-B56245A68A14}" v="3" dt="2019-05-21T16:37:36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80664" autoAdjust="0"/>
  </p:normalViewPr>
  <p:slideViewPr>
    <p:cSldViewPr snapToGrid="0" showGuides="1">
      <p:cViewPr varScale="1">
        <p:scale>
          <a:sx n="81" d="100"/>
          <a:sy n="81" d="100"/>
        </p:scale>
        <p:origin x="384" y="66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FCC52E8-3AC4-468E-829F-020779CE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047513-8FD9-4254-B338-34D8E331E9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5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8B6AE-750E-476E-BF02-0698A70FCB05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784713-B0FA-4304-9580-1F2129ED3C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1B6C6E-7139-44EC-93D7-E85D6ADE7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5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2C0F0-CC03-403D-99EE-44A09CF27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608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5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1F76-84BD-4CB3-AC06-4561AE45B2D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E9BB4-E5E7-4648-B296-B8FC52684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5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0FE4E036-F132-4506-931F-F581B39FAB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081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6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90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262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웹에서 검침결과 </a:t>
            </a:r>
            <a:r>
              <a:rPr lang="en-US" altLang="ko-KR" dirty="0"/>
              <a:t>(canvas</a:t>
            </a:r>
            <a:r>
              <a:rPr lang="ko-KR" altLang="en-US" dirty="0"/>
              <a:t>로 구현함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56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85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6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0599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45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341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514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8948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68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8566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5250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7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40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25775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235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771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877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63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2156-E5B8-4A4B-853E-F319E5B3AA4C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0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EB7D-5EF7-4726-84AD-7F1D86BE4551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0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A63-E311-49E2-ACB1-4C741E411631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54C3-FBDE-4142-8620-6C702DC2C15C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3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AB354-36E3-4F2C-B883-CF4EE64DBE45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ABD3-842F-47A4-8D57-565C36CC5C38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7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7E14-25F3-4D4E-9D0B-F04A10A89FBE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9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AD40-F159-4ED8-A8C2-6CEAB91231B6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9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FB96-2EE0-42BF-A8ED-F42C48BBE003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 spc="-150">
                <a:latin typeface="Kostar" panose="02020601020101020101" pitchFamily="18" charset="-127"/>
                <a:ea typeface="Kostar" panose="02020601020101020101" pitchFamily="18" charset="-127"/>
              </a:defRPr>
            </a:lvl1pPr>
          </a:lstStyle>
          <a:p>
            <a:fld id="{834EE958-5079-4060-8DCC-27BBD94CE1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3333-10F1-4305-BE41-A1A621BA0F4A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2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8F73F-1115-4BEB-BFD2-6FFCA091E2B1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3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87B3-F0C3-4829-87B9-9485DFE18ADD}" type="datetime1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github.com/yourequiremorecitygas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52.69.61.180:8080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952B721-3E94-47B0-93F6-A9625AD414E2}"/>
              </a:ext>
            </a:extLst>
          </p:cNvPr>
          <p:cNvSpPr txBox="1"/>
          <p:nvPr/>
        </p:nvSpPr>
        <p:spPr>
          <a:xfrm>
            <a:off x="757694" y="4855543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Kostar" panose="02020601020101020101" pitchFamily="18" charset="-127"/>
                <a:ea typeface="Kostar" panose="02020601020101020101" pitchFamily="18" charset="-127"/>
              </a:rPr>
              <a:t>팀명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: </a:t>
            </a:r>
            <a:r>
              <a:rPr lang="en-US" altLang="ko-KR" sz="2000" dirty="0">
                <a:latin typeface="Kostar" panose="02020601020101020101" pitchFamily="18" charset="-127"/>
                <a:ea typeface="Kostar" panose="02020601020101020101" pitchFamily="18" charset="-127"/>
              </a:rPr>
              <a:t>you require more city gas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A814B-9460-4806-A2F0-3E2577A5A6CC}"/>
              </a:ext>
            </a:extLst>
          </p:cNvPr>
          <p:cNvSpPr txBox="1"/>
          <p:nvPr/>
        </p:nvSpPr>
        <p:spPr>
          <a:xfrm>
            <a:off x="9042659" y="5717906"/>
            <a:ext cx="2964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20145034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홍성현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20146290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김성민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b="1" dirty="0">
                <a:latin typeface="Kostar" panose="02020601020101020101" pitchFamily="18" charset="-127"/>
                <a:ea typeface="Kostar" panose="02020601020101020101" pitchFamily="18" charset="-127"/>
              </a:rPr>
              <a:t>20142921 </a:t>
            </a:r>
            <a:r>
              <a:rPr lang="ko-KR" altLang="en-US" b="1" dirty="0">
                <a:latin typeface="Kostar" panose="02020601020101020101" pitchFamily="18" charset="-127"/>
                <a:ea typeface="Kostar" panose="02020601020101020101" pitchFamily="18" charset="-127"/>
              </a:rPr>
              <a:t>이승현 </a:t>
            </a:r>
            <a:r>
              <a:rPr lang="en-US" altLang="ko-KR" b="1" dirty="0">
                <a:latin typeface="Kostar" panose="02020601020101020101" pitchFamily="18" charset="-127"/>
                <a:ea typeface="Kostar" panose="02020601020101020101" pitchFamily="18" charset="-127"/>
              </a:rPr>
              <a:t>(</a:t>
            </a:r>
            <a:r>
              <a:rPr lang="ko-KR" altLang="en-US" b="1" dirty="0">
                <a:latin typeface="Kostar" panose="02020601020101020101" pitchFamily="18" charset="-127"/>
                <a:ea typeface="Kostar" panose="02020601020101020101" pitchFamily="18" charset="-127"/>
              </a:rPr>
              <a:t>발표자</a:t>
            </a:r>
            <a:r>
              <a:rPr lang="en-US" altLang="ko-KR" b="1" dirty="0">
                <a:latin typeface="Kostar" panose="02020601020101020101" pitchFamily="18" charset="-127"/>
                <a:ea typeface="Kostar" panose="02020601020101020101" pitchFamily="18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2AF925-AE1F-4815-A950-AE4112074E4F}"/>
              </a:ext>
            </a:extLst>
          </p:cNvPr>
          <p:cNvSpPr txBox="1"/>
          <p:nvPr/>
        </p:nvSpPr>
        <p:spPr>
          <a:xfrm>
            <a:off x="757694" y="5320646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조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12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주차 발표</a:t>
            </a:r>
            <a:endParaRPr lang="en-US" altLang="ko-KR" sz="2000" b="1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5ED4ED4-ED93-4645-83D3-AB575F056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4" y="5785749"/>
            <a:ext cx="434354" cy="4343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1E0FA7-3233-4860-B147-74771FEB7259}"/>
              </a:ext>
            </a:extLst>
          </p:cNvPr>
          <p:cNvSpPr/>
          <p:nvPr/>
        </p:nvSpPr>
        <p:spPr>
          <a:xfrm>
            <a:off x="1192048" y="5806769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https://github.com/yourequiremorecitygas</a:t>
            </a:r>
            <a:endParaRPr lang="ko-KR" altLang="en-US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07B400-1EFF-4930-B26E-DB6E03DB04AE}"/>
              </a:ext>
            </a:extLst>
          </p:cNvPr>
          <p:cNvGrpSpPr/>
          <p:nvPr/>
        </p:nvGrpSpPr>
        <p:grpSpPr>
          <a:xfrm>
            <a:off x="0" y="0"/>
            <a:ext cx="12192000" cy="4614975"/>
            <a:chOff x="0" y="0"/>
            <a:chExt cx="12192000" cy="461497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502D3BF-0805-4B4E-8EAB-4A6C1D0413FC}"/>
                </a:ext>
              </a:extLst>
            </p:cNvPr>
            <p:cNvGrpSpPr/>
            <p:nvPr/>
          </p:nvGrpSpPr>
          <p:grpSpPr>
            <a:xfrm>
              <a:off x="0" y="0"/>
              <a:ext cx="12192000" cy="4614975"/>
              <a:chOff x="0" y="0"/>
              <a:chExt cx="12192000" cy="461497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9AB708BD-2FAD-4B11-B7F2-E641A6B9411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4614975"/>
                <a:chOff x="0" y="0"/>
                <a:chExt cx="12192000" cy="4614975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9F3AC491-157A-473B-ACD0-66E829AEAD8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4614975"/>
                </a:xfrm>
                <a:prstGeom prst="rect">
                  <a:avLst/>
                </a:prstGeom>
                <a:blipFill dpi="0" rotWithShape="1">
                  <a:blip r:embed="rId5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EB8A7C27-3516-4936-8374-F4D348D5D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5657" y="1676067"/>
                  <a:ext cx="2370318" cy="1752933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A24307B7-E9E1-4943-91DD-6B71B299DF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565818">
                  <a:off x="10680916" y="3776051"/>
                  <a:ext cx="547680" cy="547680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42184BB6-8FFB-4AAD-A92A-96B9F1AFD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00000">
                  <a:off x="8881817" y="3640863"/>
                  <a:ext cx="547680" cy="547680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BAEBC2AC-CE46-4E90-B45D-42D9273B5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1700000">
                  <a:off x="9916257" y="3602174"/>
                  <a:ext cx="547680" cy="547680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F59355A-823D-47B5-AE4D-CF729A5592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4873" y="442325"/>
                  <a:ext cx="2706769" cy="21253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" name="그림 33" descr="옥외설치물, 농기구이(가) 표시된 사진&#10;&#10;자동 생성된 설명">
                  <a:extLst>
                    <a:ext uri="{FF2B5EF4-FFF2-40B4-BE49-F238E27FC236}">
                      <a16:creationId xmlns:a16="http://schemas.microsoft.com/office/drawing/2014/main" id="{56C2CA4B-9234-4371-BABF-A2467CD7E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08672" y="2735116"/>
                  <a:ext cx="480960" cy="594127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52B7E0-215C-44B0-AC82-35E33988A290}"/>
                  </a:ext>
                </a:extLst>
              </p:cNvPr>
              <p:cNvSpPr txBox="1"/>
              <p:nvPr/>
            </p:nvSpPr>
            <p:spPr>
              <a:xfrm>
                <a:off x="757694" y="1487324"/>
                <a:ext cx="426751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 err="1">
                    <a:solidFill>
                      <a:schemeClr val="bg1"/>
                    </a:solidFill>
                    <a:latin typeface="Kostar" panose="02020601020101020101" pitchFamily="18" charset="-127"/>
                    <a:ea typeface="Kostar" panose="02020601020101020101" pitchFamily="18" charset="-127"/>
                  </a:rPr>
                  <a:t>캡스톤</a:t>
                </a:r>
                <a:r>
                  <a:rPr lang="ko-KR" altLang="en-US" sz="4400" b="1" dirty="0">
                    <a:solidFill>
                      <a:schemeClr val="bg1"/>
                    </a:solidFill>
                    <a:latin typeface="Kostar" panose="02020601020101020101" pitchFamily="18" charset="-127"/>
                    <a:ea typeface="Kostar" panose="02020601020101020101" pitchFamily="18" charset="-127"/>
                  </a:rPr>
                  <a:t> 디자인 </a:t>
                </a:r>
                <a:r>
                  <a:rPr lang="en-US" altLang="ko-KR" sz="4400" b="1" dirty="0">
                    <a:solidFill>
                      <a:schemeClr val="bg1"/>
                    </a:solidFill>
                    <a:latin typeface="Kostar" panose="02020601020101020101" pitchFamily="18" charset="-127"/>
                    <a:ea typeface="Kostar" panose="02020601020101020101" pitchFamily="18" charset="-127"/>
                  </a:rPr>
                  <a:t>(2)</a:t>
                </a:r>
              </a:p>
            </p:txBody>
          </p:sp>
        </p:grpSp>
        <p:pic>
          <p:nvPicPr>
            <p:cNvPr id="8" name="그림 7" descr="빨간색, 옅은, 교통, 하늘이(가) 표시된 사진&#10;&#10;자동 생성된 설명">
              <a:extLst>
                <a:ext uri="{FF2B5EF4-FFF2-40B4-BE49-F238E27FC236}">
                  <a16:creationId xmlns:a16="http://schemas.microsoft.com/office/drawing/2014/main" id="{131CB2A4-FF69-4F20-8795-48988EE8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494" y="0"/>
              <a:ext cx="1922145" cy="172642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FDA3B90-2741-4685-BFA4-D4E861BD5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87518" y="2752570"/>
              <a:ext cx="688121" cy="668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74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A827638-F08E-49AA-A41F-68FF013107AE}"/>
              </a:ext>
            </a:extLst>
          </p:cNvPr>
          <p:cNvGrpSpPr/>
          <p:nvPr/>
        </p:nvGrpSpPr>
        <p:grpSpPr>
          <a:xfrm>
            <a:off x="6541368" y="0"/>
            <a:ext cx="5635222" cy="6858000"/>
            <a:chOff x="6541368" y="0"/>
            <a:chExt cx="5635222" cy="6858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D30629C-203F-4C57-B8A9-1280A5981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721"/>
            <a:stretch/>
          </p:blipFill>
          <p:spPr>
            <a:xfrm>
              <a:off x="6541368" y="0"/>
              <a:ext cx="5635222" cy="316065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33ECB63-42AE-4C90-814D-7A3E03712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222"/>
            <a:stretch/>
          </p:blipFill>
          <p:spPr>
            <a:xfrm>
              <a:off x="6541368" y="3160656"/>
              <a:ext cx="5623767" cy="369734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46788E-6DE9-4568-9338-8AD17D429DA0}"/>
              </a:ext>
            </a:extLst>
          </p:cNvPr>
          <p:cNvSpPr/>
          <p:nvPr/>
        </p:nvSpPr>
        <p:spPr>
          <a:xfrm>
            <a:off x="609412" y="1576996"/>
            <a:ext cx="6071943" cy="461665"/>
          </a:xfrm>
          <a:prstGeom prst="rect">
            <a:avLst/>
          </a:prstGeom>
          <a:solidFill>
            <a:srgbClr val="FFCC4D"/>
          </a:solidFill>
        </p:spPr>
        <p:txBody>
          <a:bodyPr wrap="square" anchor="t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1.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하드웨어-서버간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비동기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통신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구현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 및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테스트</a:t>
            </a:r>
            <a:endParaRPr lang="en-US" altLang="ko-KR" sz="2400" dirty="0">
              <a:latin typeface="나눔스퀘어OTF Bold" panose="020B0600000101010101" pitchFamily="34" charset="-127"/>
              <a:ea typeface="나눔스퀘어OTF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9C8A2E-2BE8-47B2-9641-4C89ECA9882D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90518" y="85965"/>
            <a:chExt cx="10115027" cy="9440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D893EC9-400F-4300-96C6-9CAFF90B0545}"/>
                </a:ext>
              </a:extLst>
            </p:cNvPr>
            <p:cNvGrpSpPr/>
            <p:nvPr/>
          </p:nvGrpSpPr>
          <p:grpSpPr>
            <a:xfrm>
              <a:off x="90518" y="85965"/>
              <a:ext cx="10115027" cy="944051"/>
              <a:chOff x="105105" y="149025"/>
              <a:chExt cx="10115027" cy="94405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D58108D-6E12-403F-A269-8A05D37C4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36" t="20046" r="20881" b="20046"/>
              <a:stretch/>
            </p:blipFill>
            <p:spPr>
              <a:xfrm>
                <a:off x="105105" y="149025"/>
                <a:ext cx="951531" cy="94405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DF8373-CE9E-4196-BD2E-79D94FB24913}"/>
                  </a:ext>
                </a:extLst>
              </p:cNvPr>
              <p:cNvSpPr txBox="1"/>
              <p:nvPr/>
            </p:nvSpPr>
            <p:spPr>
              <a:xfrm>
                <a:off x="580870" y="505521"/>
                <a:ext cx="96392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주간 진행 상황</a:t>
                </a:r>
                <a:endParaRPr lang="ko-KR" altLang="en-US" sz="32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6EF5944-7CD9-402E-A2D1-A9CEC9A54068}"/>
                </a:ext>
              </a:extLst>
            </p:cNvPr>
            <p:cNvSpPr/>
            <p:nvPr/>
          </p:nvSpPr>
          <p:spPr>
            <a:xfrm>
              <a:off x="3100117" y="554411"/>
              <a:ext cx="1310864" cy="351722"/>
            </a:xfrm>
            <a:prstGeom prst="roundRect">
              <a:avLst/>
            </a:prstGeom>
            <a:solidFill>
              <a:srgbClr val="FFC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</a:t>
              </a:r>
              <a:r>
                <a:rPr lang="en-US" altLang="ko-KR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r>
                <a:rPr lang="en-US" altLang="ko-KR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  <p:sp>
        <p:nvSpPr>
          <p:cNvPr id="18" name="직사각형 19">
            <a:extLst>
              <a:ext uri="{FF2B5EF4-FFF2-40B4-BE49-F238E27FC236}">
                <a16:creationId xmlns:a16="http://schemas.microsoft.com/office/drawing/2014/main" id="{19CD6991-6133-4FCD-8136-10D253546A71}"/>
              </a:ext>
            </a:extLst>
          </p:cNvPr>
          <p:cNvSpPr/>
          <p:nvPr/>
        </p:nvSpPr>
        <p:spPr>
          <a:xfrm>
            <a:off x="609412" y="2913269"/>
            <a:ext cx="4283222" cy="461665"/>
          </a:xfrm>
          <a:prstGeom prst="rect">
            <a:avLst/>
          </a:prstGeom>
          <a:solidFill>
            <a:srgbClr val="FFCC4D">
              <a:alpha val="41000"/>
            </a:srgbClr>
          </a:solidFill>
        </p:spPr>
        <p:txBody>
          <a:bodyPr wrap="square" anchor="t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3.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관리페이지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(</a:t>
            </a:r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결과서버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UI)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구축</a:t>
            </a:r>
            <a:endParaRPr lang="en-US" altLang="ko-KR" sz="2400" dirty="0">
              <a:solidFill>
                <a:schemeClr val="bg2">
                  <a:lumMod val="90000"/>
                </a:schemeClr>
              </a:solidFill>
              <a:latin typeface="나눔스퀘어OTF Bold" panose="020B0600000101010101" pitchFamily="34" charset="-127"/>
              <a:ea typeface="나눔스퀘어OTF Bold"/>
            </a:endParaRPr>
          </a:p>
        </p:txBody>
      </p:sp>
      <p:sp>
        <p:nvSpPr>
          <p:cNvPr id="30" name="직사각형 19">
            <a:extLst>
              <a:ext uri="{FF2B5EF4-FFF2-40B4-BE49-F238E27FC236}">
                <a16:creationId xmlns:a16="http://schemas.microsoft.com/office/drawing/2014/main" id="{613A372C-C28C-4891-AB16-F56974AB18E2}"/>
              </a:ext>
            </a:extLst>
          </p:cNvPr>
          <p:cNvSpPr/>
          <p:nvPr/>
        </p:nvSpPr>
        <p:spPr>
          <a:xfrm>
            <a:off x="609412" y="2245132"/>
            <a:ext cx="4475467" cy="461665"/>
          </a:xfrm>
          <a:prstGeom prst="rect">
            <a:avLst/>
          </a:prstGeom>
          <a:solidFill>
            <a:srgbClr val="FFCC4D">
              <a:alpha val="41000"/>
            </a:srgbClr>
          </a:solidFill>
        </p:spPr>
        <p:txBody>
          <a:bodyPr wrap="square" anchor="t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2.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결과서버-처리서버간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통신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구현</a:t>
            </a:r>
            <a:endParaRPr lang="en-US" altLang="ko-KR" sz="2400" dirty="0">
              <a:solidFill>
                <a:schemeClr val="bg2">
                  <a:lumMod val="90000"/>
                </a:schemeClr>
              </a:solidFill>
              <a:latin typeface="나눔스퀘어OTF Bold" panose="020B0600000101010101" pitchFamily="34" charset="-127"/>
              <a:ea typeface="나눔스퀘어OTF Bold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3E2DA3D-6F01-4EC7-AB6E-27BB265A7521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EA4F75-DE6C-426E-B848-EBC8D7F3ADD6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56CE142-FB05-4F8B-8140-948253A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582A30F-E6CF-4ECD-B9DD-A79466C16E5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A7B353-8A97-4B5A-BCC7-133CD4733D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5D4ADA-C73B-4C0C-8638-C73A507D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EDE8D48-7210-4511-9E9D-7BFD621954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6"/>
          <a:stretch/>
        </p:blipFill>
        <p:spPr>
          <a:xfrm>
            <a:off x="628143" y="4105155"/>
            <a:ext cx="3392572" cy="2570282"/>
          </a:xfrm>
          <a:prstGeom prst="rect">
            <a:avLst/>
          </a:prstGeom>
          <a:ln>
            <a:solidFill>
              <a:srgbClr val="FFD966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5DB1FE-06E3-44D5-9EFF-3306912A9379}"/>
              </a:ext>
            </a:extLst>
          </p:cNvPr>
          <p:cNvSpPr/>
          <p:nvPr/>
        </p:nvSpPr>
        <p:spPr>
          <a:xfrm>
            <a:off x="6613362" y="5963271"/>
            <a:ext cx="5551773" cy="452267"/>
          </a:xfrm>
          <a:prstGeom prst="rect">
            <a:avLst/>
          </a:prstGeom>
          <a:noFill/>
          <a:ln w="508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31C3B7D-0628-4AE8-9E34-A13F27665CB7}"/>
              </a:ext>
            </a:extLst>
          </p:cNvPr>
          <p:cNvSpPr/>
          <p:nvPr/>
        </p:nvSpPr>
        <p:spPr>
          <a:xfrm>
            <a:off x="4013860" y="4096987"/>
            <a:ext cx="2612571" cy="2576945"/>
          </a:xfrm>
          <a:custGeom>
            <a:avLst/>
            <a:gdLst>
              <a:gd name="connsiteX0" fmla="*/ 11875 w 2612571"/>
              <a:gd name="connsiteY0" fmla="*/ 0 h 2576945"/>
              <a:gd name="connsiteX1" fmla="*/ 2612571 w 2612571"/>
              <a:gd name="connsiteY1" fmla="*/ 1876301 h 2576945"/>
              <a:gd name="connsiteX2" fmla="*/ 2600696 w 2612571"/>
              <a:gd name="connsiteY2" fmla="*/ 2327564 h 2576945"/>
              <a:gd name="connsiteX3" fmla="*/ 0 w 2612571"/>
              <a:gd name="connsiteY3" fmla="*/ 2576945 h 2576945"/>
              <a:gd name="connsiteX4" fmla="*/ 11875 w 2612571"/>
              <a:gd name="connsiteY4" fmla="*/ 0 h 25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571" h="2576945">
                <a:moveTo>
                  <a:pt x="11875" y="0"/>
                </a:moveTo>
                <a:lnTo>
                  <a:pt x="2612571" y="1876301"/>
                </a:lnTo>
                <a:lnTo>
                  <a:pt x="2600696" y="2327564"/>
                </a:lnTo>
                <a:lnTo>
                  <a:pt x="0" y="2576945"/>
                </a:lnTo>
                <a:cubicBezTo>
                  <a:pt x="3958" y="1717963"/>
                  <a:pt x="7917" y="858982"/>
                  <a:pt x="11875" y="0"/>
                </a:cubicBezTo>
                <a:close/>
              </a:path>
            </a:pathLst>
          </a:custGeom>
          <a:solidFill>
            <a:srgbClr val="FFD9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0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6D73AB-9BD3-4B99-89FC-24FA9964E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13" r="4579" b="5760"/>
          <a:stretch/>
        </p:blipFill>
        <p:spPr>
          <a:xfrm>
            <a:off x="6545005" y="0"/>
            <a:ext cx="5646995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9C8A2E-2BE8-47B2-9641-4C89ECA9882D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90518" y="85965"/>
            <a:chExt cx="10115027" cy="9440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D893EC9-400F-4300-96C6-9CAFF90B0545}"/>
                </a:ext>
              </a:extLst>
            </p:cNvPr>
            <p:cNvGrpSpPr/>
            <p:nvPr/>
          </p:nvGrpSpPr>
          <p:grpSpPr>
            <a:xfrm>
              <a:off x="90518" y="85965"/>
              <a:ext cx="10115027" cy="944051"/>
              <a:chOff x="105105" y="149025"/>
              <a:chExt cx="10115027" cy="94405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D58108D-6E12-403F-A269-8A05D37C4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36" t="20046" r="20881" b="20046"/>
              <a:stretch/>
            </p:blipFill>
            <p:spPr>
              <a:xfrm>
                <a:off x="105105" y="149025"/>
                <a:ext cx="951531" cy="94405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DF8373-CE9E-4196-BD2E-79D94FB24913}"/>
                  </a:ext>
                </a:extLst>
              </p:cNvPr>
              <p:cNvSpPr txBox="1"/>
              <p:nvPr/>
            </p:nvSpPr>
            <p:spPr>
              <a:xfrm>
                <a:off x="580870" y="505521"/>
                <a:ext cx="96392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주간 진행 상황</a:t>
                </a:r>
                <a:endParaRPr lang="ko-KR" altLang="en-US" sz="32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6EF5944-7CD9-402E-A2D1-A9CEC9A54068}"/>
                </a:ext>
              </a:extLst>
            </p:cNvPr>
            <p:cNvSpPr/>
            <p:nvPr/>
          </p:nvSpPr>
          <p:spPr>
            <a:xfrm>
              <a:off x="3100117" y="554411"/>
              <a:ext cx="1310864" cy="351722"/>
            </a:xfrm>
            <a:prstGeom prst="roundRect">
              <a:avLst/>
            </a:prstGeom>
            <a:solidFill>
              <a:srgbClr val="FFC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</a:t>
              </a:r>
              <a:r>
                <a:rPr lang="en-US" altLang="ko-KR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r>
                <a:rPr lang="en-US" altLang="ko-KR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3E2DA3D-6F01-4EC7-AB6E-27BB265A7521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EA4F75-DE6C-426E-B848-EBC8D7F3ADD6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56CE142-FB05-4F8B-8140-948253A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582A30F-E6CF-4ECD-B9DD-A79466C16E5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A7B353-8A97-4B5A-BCC7-133CD4733D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5D4ADA-C73B-4C0C-8638-C73A507D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C5A4B6-D00F-48AE-87FB-679F355FC0A6}"/>
              </a:ext>
            </a:extLst>
          </p:cNvPr>
          <p:cNvSpPr txBox="1"/>
          <p:nvPr/>
        </p:nvSpPr>
        <p:spPr>
          <a:xfrm>
            <a:off x="276619" y="5786912"/>
            <a:ext cx="5646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OCR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모듈 부착으로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OCR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검침값을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MQTT Broker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검침을 보내온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topic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전송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6A8F30-28AA-4835-81A3-E7CC6844AEBD}"/>
              </a:ext>
            </a:extLst>
          </p:cNvPr>
          <p:cNvSpPr/>
          <p:nvPr/>
        </p:nvSpPr>
        <p:spPr>
          <a:xfrm>
            <a:off x="609412" y="1576996"/>
            <a:ext cx="6071943" cy="461665"/>
          </a:xfrm>
          <a:prstGeom prst="rect">
            <a:avLst/>
          </a:prstGeom>
          <a:solidFill>
            <a:srgbClr val="FFCC4D">
              <a:alpha val="41000"/>
            </a:srgbClr>
          </a:solidFill>
        </p:spPr>
        <p:txBody>
          <a:bodyPr wrap="square" anchor="t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1.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하드웨어-서버간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비동기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통신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구현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및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테스트</a:t>
            </a:r>
            <a:endParaRPr lang="en-US" altLang="ko-KR" sz="2400" dirty="0">
              <a:solidFill>
                <a:schemeClr val="bg2">
                  <a:lumMod val="90000"/>
                </a:schemeClr>
              </a:solidFill>
              <a:latin typeface="나눔스퀘어OTF Bold" panose="020B0600000101010101" pitchFamily="34" charset="-127"/>
              <a:ea typeface="나눔스퀘어OTF Bold"/>
            </a:endParaRPr>
          </a:p>
        </p:txBody>
      </p:sp>
      <p:sp>
        <p:nvSpPr>
          <p:cNvPr id="29" name="직사각형 19">
            <a:extLst>
              <a:ext uri="{FF2B5EF4-FFF2-40B4-BE49-F238E27FC236}">
                <a16:creationId xmlns:a16="http://schemas.microsoft.com/office/drawing/2014/main" id="{6084DE59-8194-4746-95F9-40BA952F7B28}"/>
              </a:ext>
            </a:extLst>
          </p:cNvPr>
          <p:cNvSpPr/>
          <p:nvPr/>
        </p:nvSpPr>
        <p:spPr>
          <a:xfrm>
            <a:off x="609412" y="2913269"/>
            <a:ext cx="4283222" cy="461665"/>
          </a:xfrm>
          <a:prstGeom prst="rect">
            <a:avLst/>
          </a:prstGeom>
          <a:solidFill>
            <a:srgbClr val="FFCC4D">
              <a:alpha val="41000"/>
            </a:srgbClr>
          </a:solidFill>
        </p:spPr>
        <p:txBody>
          <a:bodyPr wrap="square" anchor="t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3.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관리페이지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(</a:t>
            </a:r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결과서버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UI)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구축</a:t>
            </a:r>
            <a:endParaRPr lang="en-US" altLang="ko-KR" sz="2400" dirty="0">
              <a:solidFill>
                <a:schemeClr val="bg2">
                  <a:lumMod val="90000"/>
                </a:schemeClr>
              </a:solidFill>
              <a:latin typeface="나눔스퀘어OTF Bold" panose="020B0600000101010101" pitchFamily="34" charset="-127"/>
              <a:ea typeface="나눔스퀘어OTF Bold"/>
            </a:endParaRPr>
          </a:p>
        </p:txBody>
      </p:sp>
      <p:sp>
        <p:nvSpPr>
          <p:cNvPr id="31" name="직사각형 19">
            <a:extLst>
              <a:ext uri="{FF2B5EF4-FFF2-40B4-BE49-F238E27FC236}">
                <a16:creationId xmlns:a16="http://schemas.microsoft.com/office/drawing/2014/main" id="{E39A628A-C28E-409C-A99A-D13DDAA5A92B}"/>
              </a:ext>
            </a:extLst>
          </p:cNvPr>
          <p:cNvSpPr/>
          <p:nvPr/>
        </p:nvSpPr>
        <p:spPr>
          <a:xfrm>
            <a:off x="609412" y="2245132"/>
            <a:ext cx="4475467" cy="461665"/>
          </a:xfrm>
          <a:prstGeom prst="rect">
            <a:avLst/>
          </a:prstGeom>
          <a:solidFill>
            <a:srgbClr val="FFCC4D"/>
          </a:solidFill>
        </p:spPr>
        <p:txBody>
          <a:bodyPr wrap="square" anchor="t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2.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결과서버-처리서버간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통신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구현</a:t>
            </a:r>
            <a:endParaRPr lang="en-US" altLang="ko-KR" sz="2400" dirty="0">
              <a:latin typeface="나눔스퀘어OTF Bold" panose="020B0600000101010101" pitchFamily="34" charset="-127"/>
              <a:ea typeface="나눔스퀘어OTF 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6B85C-0207-4153-AB27-6ED831830E9D}"/>
              </a:ext>
            </a:extLst>
          </p:cNvPr>
          <p:cNvSpPr/>
          <p:nvPr/>
        </p:nvSpPr>
        <p:spPr>
          <a:xfrm>
            <a:off x="6519247" y="4765183"/>
            <a:ext cx="5646995" cy="4616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1F9AAE-2D30-4C14-850D-4D72C3ED7388}"/>
              </a:ext>
            </a:extLst>
          </p:cNvPr>
          <p:cNvSpPr/>
          <p:nvPr/>
        </p:nvSpPr>
        <p:spPr>
          <a:xfrm>
            <a:off x="7020771" y="246681"/>
            <a:ext cx="5095273" cy="4616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92068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5815B3-E5A2-44A8-8FE5-86344C89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984" y="0"/>
            <a:ext cx="5635016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EBAC86-15E1-4024-A047-A30883C95A6C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90518" y="85965"/>
            <a:chExt cx="10115027" cy="94405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7717A4-1F17-452B-94EC-3CE744FD73EF}"/>
                </a:ext>
              </a:extLst>
            </p:cNvPr>
            <p:cNvGrpSpPr/>
            <p:nvPr/>
          </p:nvGrpSpPr>
          <p:grpSpPr>
            <a:xfrm>
              <a:off x="90518" y="85965"/>
              <a:ext cx="10115027" cy="944051"/>
              <a:chOff x="105105" y="149025"/>
              <a:chExt cx="10115027" cy="94405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F8AE40C-F384-4DFA-A586-AFBC310F9B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36" t="20046" r="20881" b="20046"/>
              <a:stretch/>
            </p:blipFill>
            <p:spPr>
              <a:xfrm>
                <a:off x="105105" y="149025"/>
                <a:ext cx="951531" cy="94405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42B8AE-66FE-4031-B447-DE937C2DE3FD}"/>
                  </a:ext>
                </a:extLst>
              </p:cNvPr>
              <p:cNvSpPr txBox="1"/>
              <p:nvPr/>
            </p:nvSpPr>
            <p:spPr>
              <a:xfrm>
                <a:off x="580870" y="505521"/>
                <a:ext cx="96392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주간 진행 상황</a:t>
                </a:r>
                <a:endParaRPr lang="ko-KR" altLang="en-US" sz="32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D68805-1CCE-4D75-B453-293D1784BBF4}"/>
                </a:ext>
              </a:extLst>
            </p:cNvPr>
            <p:cNvSpPr/>
            <p:nvPr/>
          </p:nvSpPr>
          <p:spPr>
            <a:xfrm>
              <a:off x="3100117" y="554411"/>
              <a:ext cx="1310864" cy="351722"/>
            </a:xfrm>
            <a:prstGeom prst="roundRect">
              <a:avLst/>
            </a:prstGeom>
            <a:solidFill>
              <a:srgbClr val="FFC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</a:t>
              </a:r>
              <a:r>
                <a:rPr lang="en-US" altLang="ko-KR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r>
                <a:rPr lang="en-US" altLang="ko-KR" b="1" spc="-1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  <p:pic>
        <p:nvPicPr>
          <p:cNvPr id="2050" name="Picture 2" descr="vue logo">
            <a:extLst>
              <a:ext uri="{FF2B5EF4-FFF2-40B4-BE49-F238E27FC236}">
                <a16:creationId xmlns:a16="http://schemas.microsoft.com/office/drawing/2014/main" id="{DE33EE74-5524-4DD0-8B2B-00473938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6" y="5997038"/>
            <a:ext cx="640349" cy="6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00BA0D-F259-42DC-8DEE-75EC4CEA1414}"/>
              </a:ext>
            </a:extLst>
          </p:cNvPr>
          <p:cNvSpPr/>
          <p:nvPr/>
        </p:nvSpPr>
        <p:spPr>
          <a:xfrm>
            <a:off x="1109995" y="6117157"/>
            <a:ext cx="3496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http://52.69.61.180:8080</a:t>
            </a:r>
            <a:endParaRPr lang="ko-KR" altLang="en-US" sz="2000" b="1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F20C4D-0585-4B19-A351-2EC460CA3A11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A1CA3D6-B0C6-4CAB-9FCF-CE9DB148336E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1C15A69-C852-4780-B51A-1001AECD1B37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25756F5-EC07-4175-9FF9-3CC9A12DC7A1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CD37B9C-194F-48A4-AAB4-DC169D145A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A3AE4F-2505-4A49-9E4A-313DCBB4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3" name="직사각형 19">
            <a:extLst>
              <a:ext uri="{FF2B5EF4-FFF2-40B4-BE49-F238E27FC236}">
                <a16:creationId xmlns:a16="http://schemas.microsoft.com/office/drawing/2014/main" id="{297CED97-9ED7-476D-87B9-2EE8BA42A5C5}"/>
              </a:ext>
            </a:extLst>
          </p:cNvPr>
          <p:cNvSpPr/>
          <p:nvPr/>
        </p:nvSpPr>
        <p:spPr>
          <a:xfrm>
            <a:off x="609412" y="2913269"/>
            <a:ext cx="4283222" cy="461665"/>
          </a:xfrm>
          <a:prstGeom prst="rect">
            <a:avLst/>
          </a:prstGeom>
          <a:solidFill>
            <a:srgbClr val="FFCC4D"/>
          </a:solidFill>
        </p:spPr>
        <p:txBody>
          <a:bodyPr wrap="square" anchor="t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3.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관리페이지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 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/>
              </a:rPr>
              <a:t>결과서버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/>
              </a:rPr>
              <a:t>UI)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/>
              </a:rPr>
              <a:t>구축</a:t>
            </a:r>
            <a:endParaRPr lang="en-US" altLang="ko-KR" sz="2400" dirty="0">
              <a:latin typeface="나눔스퀘어OTF Bold" panose="020B0600000101010101" pitchFamily="34" charset="-127"/>
              <a:ea typeface="나눔스퀘어OTF Bold"/>
            </a:endParaRPr>
          </a:p>
        </p:txBody>
      </p:sp>
      <p:sp>
        <p:nvSpPr>
          <p:cNvPr id="34" name="직사각형 19">
            <a:extLst>
              <a:ext uri="{FF2B5EF4-FFF2-40B4-BE49-F238E27FC236}">
                <a16:creationId xmlns:a16="http://schemas.microsoft.com/office/drawing/2014/main" id="{071B8683-A6E9-4BDA-8078-5533C454C979}"/>
              </a:ext>
            </a:extLst>
          </p:cNvPr>
          <p:cNvSpPr/>
          <p:nvPr/>
        </p:nvSpPr>
        <p:spPr>
          <a:xfrm>
            <a:off x="609412" y="2245132"/>
            <a:ext cx="4475467" cy="461665"/>
          </a:xfrm>
          <a:prstGeom prst="rect">
            <a:avLst/>
          </a:prstGeom>
          <a:solidFill>
            <a:srgbClr val="FFCC4D">
              <a:alpha val="41000"/>
            </a:srgbClr>
          </a:solidFill>
        </p:spPr>
        <p:txBody>
          <a:bodyPr wrap="square" anchor="t">
            <a:spAutoFit/>
          </a:bodyPr>
          <a:lstStyle/>
          <a:p>
            <a:r>
              <a:rPr lang="en-US" altLang="ko-KR" sz="240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2.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결과서버</a:t>
            </a:r>
            <a:r>
              <a:rPr lang="en-US" altLang="ko-KR" sz="240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-</a:t>
            </a:r>
            <a:r>
              <a:rPr lang="en-US" altLang="ko-KR" sz="240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처리서버간 통신 구현</a:t>
            </a:r>
            <a:endParaRPr lang="en-US" altLang="ko-KR" sz="2400" dirty="0">
              <a:solidFill>
                <a:schemeClr val="bg2">
                  <a:lumMod val="90000"/>
                </a:schemeClr>
              </a:solidFill>
              <a:latin typeface="나눔스퀘어OTF Bold" panose="020B0600000101010101" pitchFamily="34" charset="-127"/>
              <a:ea typeface="나눔스퀘어OTF Bold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9E3437-31F6-4C1C-987C-F2F07FE354CC}"/>
              </a:ext>
            </a:extLst>
          </p:cNvPr>
          <p:cNvSpPr/>
          <p:nvPr/>
        </p:nvSpPr>
        <p:spPr>
          <a:xfrm>
            <a:off x="609412" y="1576996"/>
            <a:ext cx="6071943" cy="461665"/>
          </a:xfrm>
          <a:prstGeom prst="rect">
            <a:avLst/>
          </a:prstGeom>
          <a:solidFill>
            <a:srgbClr val="FFCC4D">
              <a:alpha val="41000"/>
            </a:srgbClr>
          </a:solidFill>
        </p:spPr>
        <p:txBody>
          <a:bodyPr wrap="square" anchor="t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1.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하드웨어-서버간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비동기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통신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구현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 및 </a:t>
            </a:r>
            <a:r>
              <a:rPr lang="en-US" altLang="ko-KR" sz="2400" dirty="0" err="1">
                <a:solidFill>
                  <a:schemeClr val="bg2">
                    <a:lumMod val="90000"/>
                  </a:schemeClr>
                </a:solidFill>
                <a:latin typeface="나눔스퀘어OTF Bold" panose="020B0600000101010101" pitchFamily="34" charset="-127"/>
                <a:ea typeface="나눔스퀘어OTF Bold"/>
              </a:rPr>
              <a:t>테스트</a:t>
            </a:r>
            <a:endParaRPr lang="en-US" altLang="ko-KR" sz="2400" dirty="0">
              <a:solidFill>
                <a:schemeClr val="bg2">
                  <a:lumMod val="90000"/>
                </a:schemeClr>
              </a:solidFill>
              <a:latin typeface="나눔스퀘어OTF Bold" panose="020B0600000101010101" pitchFamily="34" charset="-127"/>
              <a:ea typeface="나눔스퀘어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60724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15941" cy="3566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문자인식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홍성현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FC2EC7-5B9D-4F82-9904-2F448FE31A79}"/>
              </a:ext>
            </a:extLst>
          </p:cNvPr>
          <p:cNvSpPr/>
          <p:nvPr/>
        </p:nvSpPr>
        <p:spPr>
          <a:xfrm>
            <a:off x="566283" y="1608435"/>
            <a:ext cx="327083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문자인식 정확도 향상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171C7E-424A-4B54-96F8-4BE4E0AF75F8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456CA5-30C4-4D26-9FD3-F8771F8A58FE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DFA7D20-A353-4BCF-9047-F5B9116A3418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8A023B5-75D0-449E-8639-CD88E068D32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37FCAC4-76BE-47FC-AAA8-A9B9C2CDE400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69B1DB-3CB0-454A-B645-27F098E8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74A2CA-7B17-4513-AB55-067C14213C38}"/>
              </a:ext>
            </a:extLst>
          </p:cNvPr>
          <p:cNvGrpSpPr/>
          <p:nvPr/>
        </p:nvGrpSpPr>
        <p:grpSpPr>
          <a:xfrm>
            <a:off x="793563" y="2860668"/>
            <a:ext cx="4526581" cy="2554089"/>
            <a:chOff x="566283" y="2383035"/>
            <a:chExt cx="3859583" cy="2554089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386425A-5478-490D-AD2B-0DB4FFA32B03}"/>
                </a:ext>
              </a:extLst>
            </p:cNvPr>
            <p:cNvSpPr/>
            <p:nvPr/>
          </p:nvSpPr>
          <p:spPr>
            <a:xfrm>
              <a:off x="566283" y="2383035"/>
              <a:ext cx="3859583" cy="614913"/>
            </a:xfrm>
            <a:custGeom>
              <a:avLst/>
              <a:gdLst>
                <a:gd name="connsiteX0" fmla="*/ 0 w 4945590"/>
                <a:gd name="connsiteY0" fmla="*/ 0 h 1411200"/>
                <a:gd name="connsiteX1" fmla="*/ 4945590 w 4945590"/>
                <a:gd name="connsiteY1" fmla="*/ 0 h 1411200"/>
                <a:gd name="connsiteX2" fmla="*/ 4945590 w 4945590"/>
                <a:gd name="connsiteY2" fmla="*/ 1411200 h 1411200"/>
                <a:gd name="connsiteX3" fmla="*/ 0 w 4945590"/>
                <a:gd name="connsiteY3" fmla="*/ 1411200 h 1411200"/>
                <a:gd name="connsiteX4" fmla="*/ 0 w 4945590"/>
                <a:gd name="connsiteY4" fmla="*/ 0 h 14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5590" h="1411200">
                  <a:moveTo>
                    <a:pt x="0" y="0"/>
                  </a:moveTo>
                  <a:lnTo>
                    <a:pt x="4945590" y="0"/>
                  </a:lnTo>
                  <a:lnTo>
                    <a:pt x="4945590" y="1411200"/>
                  </a:lnTo>
                  <a:lnTo>
                    <a:pt x="0" y="14112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좋은 </a:t>
              </a:r>
              <a:r>
                <a:rPr lang="ko-KR" altLang="en-US" sz="20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전처리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Wingdings" panose="05000000000000000000" pitchFamily="2" charset="2"/>
                </a:rPr>
                <a:t> 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Wingdings" panose="05000000000000000000" pitchFamily="2" charset="2"/>
                </a:rPr>
                <a:t>이진화 </a:t>
              </a:r>
              <a:r>
                <a:rPr lang="ko-KR" altLang="en-US" sz="20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Wingdings" panose="05000000000000000000" pitchFamily="2" charset="2"/>
                </a:rPr>
                <a:t>임계값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Wingdings" panose="05000000000000000000" pitchFamily="2" charset="2"/>
                </a:rPr>
                <a:t> 설정</a:t>
              </a:r>
              <a:endPara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5EE0CE2-521C-4C92-9BE1-AE88F4E91A86}"/>
                </a:ext>
              </a:extLst>
            </p:cNvPr>
            <p:cNvSpPr/>
            <p:nvPr/>
          </p:nvSpPr>
          <p:spPr>
            <a:xfrm>
              <a:off x="566283" y="2997947"/>
              <a:ext cx="3859583" cy="1939177"/>
            </a:xfrm>
            <a:custGeom>
              <a:avLst/>
              <a:gdLst>
                <a:gd name="connsiteX0" fmla="*/ 0 w 4945590"/>
                <a:gd name="connsiteY0" fmla="*/ 0 h 2152080"/>
                <a:gd name="connsiteX1" fmla="*/ 4945590 w 4945590"/>
                <a:gd name="connsiteY1" fmla="*/ 0 h 2152080"/>
                <a:gd name="connsiteX2" fmla="*/ 4945590 w 4945590"/>
                <a:gd name="connsiteY2" fmla="*/ 2152080 h 2152080"/>
                <a:gd name="connsiteX3" fmla="*/ 0 w 4945590"/>
                <a:gd name="connsiteY3" fmla="*/ 2152080 h 2152080"/>
                <a:gd name="connsiteX4" fmla="*/ 0 w 4945590"/>
                <a:gd name="connsiteY4" fmla="*/ 0 h 215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5590" h="2152080">
                  <a:moveTo>
                    <a:pt x="0" y="0"/>
                  </a:moveTo>
                  <a:lnTo>
                    <a:pt x="4945590" y="0"/>
                  </a:lnTo>
                  <a:lnTo>
                    <a:pt x="4945590" y="2152080"/>
                  </a:lnTo>
                  <a:lnTo>
                    <a:pt x="0" y="2152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70688" bIns="192024" numCol="1" spcCol="1270" anchor="ctr" anchorCtr="0">
              <a:noAutofit/>
            </a:bodyPr>
            <a:lstStyle/>
            <a:p>
              <a:pPr marL="228600" lvl="1" indent="-228600" defTabSz="1066800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임계값이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너무 작으면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노이즈 제거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</a:p>
            <a:p>
              <a:pPr marL="228600" lvl="1" indent="-228600" defTabSz="1066800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임계값이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너무 크면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데이터가 손실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7699C7-3ED4-4D4E-AFC6-3367C5F7064A}"/>
              </a:ext>
            </a:extLst>
          </p:cNvPr>
          <p:cNvGrpSpPr/>
          <p:nvPr/>
        </p:nvGrpSpPr>
        <p:grpSpPr>
          <a:xfrm>
            <a:off x="6545499" y="2574350"/>
            <a:ext cx="4721643" cy="3126725"/>
            <a:chOff x="6550018" y="2286022"/>
            <a:chExt cx="4721643" cy="312672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1A616B-7DF3-4011-9272-44ECB613BBF4}"/>
                </a:ext>
              </a:extLst>
            </p:cNvPr>
            <p:cNvGrpSpPr/>
            <p:nvPr/>
          </p:nvGrpSpPr>
          <p:grpSpPr>
            <a:xfrm>
              <a:off x="6550018" y="2292623"/>
              <a:ext cx="2145868" cy="3120124"/>
              <a:chOff x="6550018" y="2292623"/>
              <a:chExt cx="2145868" cy="312012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3E6AC96-9D01-4D91-8E73-630B3BE29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5999" y="3087658"/>
                <a:ext cx="1573906" cy="2325089"/>
              </a:xfrm>
              <a:prstGeom prst="rect">
                <a:avLst/>
              </a:prstGeom>
            </p:spPr>
          </p:pic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165A695-5219-424A-87F5-3A4D01947135}"/>
                  </a:ext>
                </a:extLst>
              </p:cNvPr>
              <p:cNvSpPr/>
              <p:nvPr/>
            </p:nvSpPr>
            <p:spPr>
              <a:xfrm>
                <a:off x="6550018" y="2292623"/>
                <a:ext cx="2145868" cy="584775"/>
              </a:xfrm>
              <a:custGeom>
                <a:avLst/>
                <a:gdLst>
                  <a:gd name="connsiteX0" fmla="*/ 0 w 4945590"/>
                  <a:gd name="connsiteY0" fmla="*/ 0 h 1411200"/>
                  <a:gd name="connsiteX1" fmla="*/ 4945590 w 4945590"/>
                  <a:gd name="connsiteY1" fmla="*/ 0 h 1411200"/>
                  <a:gd name="connsiteX2" fmla="*/ 4945590 w 4945590"/>
                  <a:gd name="connsiteY2" fmla="*/ 1411200 h 1411200"/>
                  <a:gd name="connsiteX3" fmla="*/ 0 w 4945590"/>
                  <a:gd name="connsiteY3" fmla="*/ 1411200 h 1411200"/>
                  <a:gd name="connsiteX4" fmla="*/ 0 w 4945590"/>
                  <a:gd name="connsiteY4" fmla="*/ 0 h 14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5590" h="1411200">
                    <a:moveTo>
                      <a:pt x="0" y="0"/>
                    </a:moveTo>
                    <a:lnTo>
                      <a:pt x="4945590" y="0"/>
                    </a:lnTo>
                    <a:lnTo>
                      <a:pt x="4945590" y="1411200"/>
                    </a:lnTo>
                    <a:lnTo>
                      <a:pt x="0" y="141120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97536" rIns="170688" bIns="97536" numCol="1" spcCol="1270" anchor="ctr" anchorCtr="0">
                <a:noAutofit/>
              </a:bodyPr>
              <a:lstStyle/>
              <a:p>
                <a:pPr algn="ctr"/>
                <a:r>
                  <a:rPr lang="ko-KR" altLang="en-US" sz="2000" dirty="0" err="1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임계값</a:t>
                </a:r>
                <a:r>
                  <a:rPr lang="ko-KR" altLang="en-US" sz="20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작을 때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CF637E7-D5D4-4EFE-B079-11A75FA0FFC8}"/>
                </a:ext>
              </a:extLst>
            </p:cNvPr>
            <p:cNvGrpSpPr/>
            <p:nvPr/>
          </p:nvGrpSpPr>
          <p:grpSpPr>
            <a:xfrm>
              <a:off x="9125793" y="2286022"/>
              <a:ext cx="2145868" cy="3069749"/>
              <a:chOff x="9125793" y="2286022"/>
              <a:chExt cx="2145868" cy="3069749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7708334-1700-4690-87D8-EBA98E46C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18592" y="3087658"/>
                <a:ext cx="1573906" cy="2268113"/>
              </a:xfrm>
              <a:prstGeom prst="rect">
                <a:avLst/>
              </a:prstGeom>
            </p:spPr>
          </p:pic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446E3290-6805-4146-8DBD-6D9F011E4FEE}"/>
                  </a:ext>
                </a:extLst>
              </p:cNvPr>
              <p:cNvSpPr/>
              <p:nvPr/>
            </p:nvSpPr>
            <p:spPr>
              <a:xfrm>
                <a:off x="9125793" y="2286022"/>
                <a:ext cx="2145868" cy="584775"/>
              </a:xfrm>
              <a:custGeom>
                <a:avLst/>
                <a:gdLst>
                  <a:gd name="connsiteX0" fmla="*/ 0 w 4945590"/>
                  <a:gd name="connsiteY0" fmla="*/ 0 h 1411200"/>
                  <a:gd name="connsiteX1" fmla="*/ 4945590 w 4945590"/>
                  <a:gd name="connsiteY1" fmla="*/ 0 h 1411200"/>
                  <a:gd name="connsiteX2" fmla="*/ 4945590 w 4945590"/>
                  <a:gd name="connsiteY2" fmla="*/ 1411200 h 1411200"/>
                  <a:gd name="connsiteX3" fmla="*/ 0 w 4945590"/>
                  <a:gd name="connsiteY3" fmla="*/ 1411200 h 1411200"/>
                  <a:gd name="connsiteX4" fmla="*/ 0 w 4945590"/>
                  <a:gd name="connsiteY4" fmla="*/ 0 h 14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5590" h="1411200">
                    <a:moveTo>
                      <a:pt x="0" y="0"/>
                    </a:moveTo>
                    <a:lnTo>
                      <a:pt x="4945590" y="0"/>
                    </a:lnTo>
                    <a:lnTo>
                      <a:pt x="4945590" y="1411200"/>
                    </a:lnTo>
                    <a:lnTo>
                      <a:pt x="0" y="141120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97536" rIns="170688" bIns="97536" numCol="1" spcCol="1270" anchor="ctr" anchorCtr="0">
                <a:noAutofit/>
              </a:bodyPr>
              <a:lstStyle/>
              <a:p>
                <a:pPr algn="ctr"/>
                <a:r>
                  <a:rPr lang="ko-KR" altLang="en-US" sz="2000" dirty="0" err="1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임계값</a:t>
                </a:r>
                <a:r>
                  <a:rPr lang="ko-KR" altLang="en-US" sz="20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클 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500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15941" cy="3566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문자인식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홍성현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863054-0F9C-40A0-81B0-DAB1785BE1E9}"/>
              </a:ext>
            </a:extLst>
          </p:cNvPr>
          <p:cNvSpPr/>
          <p:nvPr/>
        </p:nvSpPr>
        <p:spPr>
          <a:xfrm>
            <a:off x="566283" y="1608435"/>
            <a:ext cx="327083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문자인식 정확도 향상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005C7F-4694-40C6-82E2-E496D18A0931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18D54C9-74E1-4BED-BC87-C4F2A339D030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920D6DB-C721-43B9-987E-BA88638C0E3C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58F55A7-39FB-4172-BE14-00614E890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32347C9-D979-4E80-9471-93A12C330331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4EA957-9B50-4CEE-AA11-2CB0162F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7246FC-D94B-45C3-98CE-7C6ED31A8BE4}"/>
              </a:ext>
            </a:extLst>
          </p:cNvPr>
          <p:cNvGrpSpPr/>
          <p:nvPr/>
        </p:nvGrpSpPr>
        <p:grpSpPr>
          <a:xfrm>
            <a:off x="1697948" y="2957093"/>
            <a:ext cx="8796104" cy="2470086"/>
            <a:chOff x="1294410" y="2957093"/>
            <a:chExt cx="8796104" cy="2470086"/>
          </a:xfrm>
        </p:grpSpPr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3B0FE22F-DDCB-46C7-83F8-E4ABEDF154E4}"/>
                </a:ext>
              </a:extLst>
            </p:cNvPr>
            <p:cNvSpPr/>
            <p:nvPr/>
          </p:nvSpPr>
          <p:spPr>
            <a:xfrm>
              <a:off x="4906851" y="3755864"/>
              <a:ext cx="1571222" cy="872544"/>
            </a:xfrm>
            <a:prstGeom prst="rightArrow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F07D8BF-A277-44F3-B113-BB240FD94B02}"/>
                </a:ext>
              </a:extLst>
            </p:cNvPr>
            <p:cNvSpPr/>
            <p:nvPr/>
          </p:nvSpPr>
          <p:spPr>
            <a:xfrm>
              <a:off x="1294410" y="2957093"/>
              <a:ext cx="2959912" cy="2470086"/>
            </a:xfrm>
            <a:prstGeom prst="ellipse">
              <a:avLst/>
            </a:prstGeom>
            <a:ln>
              <a:noFill/>
            </a:ln>
            <a:effectLst>
              <a:outerShdw blurRad="215900" dir="54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높은 </a:t>
              </a:r>
              <a:r>
                <a:rPr lang="ko-KR" altLang="en-US" sz="20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임계값으로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노이즈 제거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C48499C-5591-48E9-AC71-264748D8308B}"/>
                </a:ext>
              </a:extLst>
            </p:cNvPr>
            <p:cNvSpPr/>
            <p:nvPr/>
          </p:nvSpPr>
          <p:spPr>
            <a:xfrm>
              <a:off x="7130602" y="2957093"/>
              <a:ext cx="2959912" cy="2470086"/>
            </a:xfrm>
            <a:prstGeom prst="ellipse">
              <a:avLst/>
            </a:prstGeom>
            <a:ln>
              <a:noFill/>
            </a:ln>
            <a:effectLst>
              <a:outerShdw blurRad="215900" dir="54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0688" tIns="97536" rIns="170688" bIns="97536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임계값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낮춰가며 데이터 복원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857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숫자영역찾기">
            <a:hlinkClick r:id="" action="ppaction://media"/>
            <a:extLst>
              <a:ext uri="{FF2B5EF4-FFF2-40B4-BE49-F238E27FC236}">
                <a16:creationId xmlns:a16="http://schemas.microsoft.com/office/drawing/2014/main" id="{EEA0BA1E-3A4A-4935-A8E7-FEAE60578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15941" cy="3566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문자인식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홍성현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6CE19C-EEB6-4B4B-B3D8-C8FCA077D69A}"/>
              </a:ext>
            </a:extLst>
          </p:cNvPr>
          <p:cNvSpPr/>
          <p:nvPr/>
        </p:nvSpPr>
        <p:spPr>
          <a:xfrm>
            <a:off x="566283" y="1608435"/>
            <a:ext cx="327083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문자인식 정확도 향상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5945CC-25BB-49E8-8E72-6F941C9B0E50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895A954-11CB-48EE-93B1-FED3BCFE210A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2E62358-89D3-4284-A15C-7CC06790B9D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5E74B11-0F5C-48C2-A58B-B8580CE860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6152E5A-5A7F-4A72-B88F-E2587E2CFF98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618EE4-D342-4537-9AFE-92B7FB83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6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15941" cy="3566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문자인식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홍성현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D36F3E-1EAA-47E8-BA93-2BC65919455E}"/>
              </a:ext>
            </a:extLst>
          </p:cNvPr>
          <p:cNvSpPr/>
          <p:nvPr/>
        </p:nvSpPr>
        <p:spPr>
          <a:xfrm>
            <a:off x="566283" y="1608435"/>
            <a:ext cx="327083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문자인식 정확도 향상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60A166-B481-4105-824B-EFCBDFB9055C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3B92E28-15AA-4444-92E9-353529B8276B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8FD079-21C5-4D31-ABA1-3D8771050C26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8BB5E01-8F40-402F-85DB-E3C18F99FD57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BF2453E-658E-42B1-B284-7CBCE6EE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05039D-341E-4FDB-B390-104C7F39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2A2D06-9376-4FC0-9C10-B5276E7E1B39}"/>
              </a:ext>
            </a:extLst>
          </p:cNvPr>
          <p:cNvGrpSpPr/>
          <p:nvPr/>
        </p:nvGrpSpPr>
        <p:grpSpPr>
          <a:xfrm>
            <a:off x="3724275" y="2501773"/>
            <a:ext cx="4743450" cy="3742496"/>
            <a:chOff x="3724275" y="2339761"/>
            <a:chExt cx="4743450" cy="37424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BCC1FA-67AF-4702-9FC2-EBE5F5B38143}"/>
                </a:ext>
              </a:extLst>
            </p:cNvPr>
            <p:cNvGrpSpPr/>
            <p:nvPr/>
          </p:nvGrpSpPr>
          <p:grpSpPr>
            <a:xfrm>
              <a:off x="3724275" y="2339761"/>
              <a:ext cx="4743450" cy="3086100"/>
              <a:chOff x="3724275" y="2648519"/>
              <a:chExt cx="4743450" cy="308610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9F43579-033B-4A40-B82D-D8F5B22D0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4275" y="2648519"/>
                <a:ext cx="4743450" cy="3086100"/>
              </a:xfrm>
              <a:prstGeom prst="rect">
                <a:avLst/>
              </a:prstGeom>
              <a:effectLst/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E2774E4-11AE-41E5-A74B-7628EFB61F8A}"/>
                  </a:ext>
                </a:extLst>
              </p:cNvPr>
              <p:cNvGrpSpPr/>
              <p:nvPr/>
            </p:nvGrpSpPr>
            <p:grpSpPr>
              <a:xfrm>
                <a:off x="3724275" y="2648519"/>
                <a:ext cx="4743450" cy="3086100"/>
                <a:chOff x="3724275" y="1885950"/>
                <a:chExt cx="4743450" cy="3086100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201A177D-5F32-4720-9B55-D2FA11C9D5B4}"/>
                    </a:ext>
                  </a:extLst>
                </p:cNvPr>
                <p:cNvCxnSpPr/>
                <p:nvPr/>
              </p:nvCxnSpPr>
              <p:spPr>
                <a:xfrm>
                  <a:off x="3724275" y="1885950"/>
                  <a:ext cx="4743450" cy="301117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648ED33-63C3-4318-9472-4CAB020A0342}"/>
                    </a:ext>
                  </a:extLst>
                </p:cNvPr>
                <p:cNvCxnSpPr/>
                <p:nvPr/>
              </p:nvCxnSpPr>
              <p:spPr>
                <a:xfrm flipH="1">
                  <a:off x="3724275" y="1885950"/>
                  <a:ext cx="4743450" cy="30861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D63860-5FC5-45AC-A055-40F0A16EE315}"/>
                </a:ext>
              </a:extLst>
            </p:cNvPr>
            <p:cNvSpPr/>
            <p:nvPr/>
          </p:nvSpPr>
          <p:spPr>
            <a:xfrm>
              <a:off x="4970313" y="5620592"/>
              <a:ext cx="2251373" cy="461665"/>
            </a:xfrm>
            <a:prstGeom prst="rect">
              <a:avLst/>
            </a:prstGeom>
            <a:solidFill>
              <a:srgbClr val="F8CBA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테서렉트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ko-KR" altLang="en-US" sz="24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미사용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84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15941" cy="3566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문자인식</a:t>
            </a:r>
            <a:r>
              <a:rPr lang="en-US" altLang="ko-KR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홍성현</a:t>
            </a:r>
            <a:r>
              <a:rPr lang="en-US" altLang="ko-KR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0492CD-A33E-4013-8156-8B17B5003EAC}"/>
              </a:ext>
            </a:extLst>
          </p:cNvPr>
          <p:cNvSpPr/>
          <p:nvPr/>
        </p:nvSpPr>
        <p:spPr>
          <a:xfrm>
            <a:off x="566283" y="1600097"/>
            <a:ext cx="327083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문자인식 정확도 향상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C4B7F-FB29-454C-B677-748851977EAA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1DD58D7-45F6-4E62-BB14-28BB41D5F583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3E2BD6D-E8E7-40FE-88FE-71B7DD227E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DB19EA9-35DA-48C1-8EF4-9D43026E8B7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6DFA16-FF23-4B77-9040-1A37F03DF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D124D8-69BF-4B04-9189-F27370A9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97B30C-949C-416B-A294-727E1B63BCA6}"/>
              </a:ext>
            </a:extLst>
          </p:cNvPr>
          <p:cNvGrpSpPr/>
          <p:nvPr/>
        </p:nvGrpSpPr>
        <p:grpSpPr>
          <a:xfrm>
            <a:off x="611398" y="2780081"/>
            <a:ext cx="10969205" cy="2458049"/>
            <a:chOff x="650605" y="2933754"/>
            <a:chExt cx="10969205" cy="245804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6378A2B-3294-4627-B3AC-611BB89B34BC}"/>
                </a:ext>
              </a:extLst>
            </p:cNvPr>
            <p:cNvGrpSpPr/>
            <p:nvPr/>
          </p:nvGrpSpPr>
          <p:grpSpPr>
            <a:xfrm>
              <a:off x="650605" y="2933754"/>
              <a:ext cx="4226963" cy="2458049"/>
              <a:chOff x="758166" y="2933754"/>
              <a:chExt cx="4369596" cy="2458049"/>
            </a:xfrm>
          </p:grpSpPr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08D58B2-8A76-4029-AB31-3F21407AB08F}"/>
                  </a:ext>
                </a:extLst>
              </p:cNvPr>
              <p:cNvSpPr/>
              <p:nvPr/>
            </p:nvSpPr>
            <p:spPr>
              <a:xfrm>
                <a:off x="758166" y="2933754"/>
                <a:ext cx="4369596" cy="728952"/>
              </a:xfrm>
              <a:custGeom>
                <a:avLst/>
                <a:gdLst>
                  <a:gd name="connsiteX0" fmla="*/ 0 w 4945590"/>
                  <a:gd name="connsiteY0" fmla="*/ 0 h 1411200"/>
                  <a:gd name="connsiteX1" fmla="*/ 4945590 w 4945590"/>
                  <a:gd name="connsiteY1" fmla="*/ 0 h 1411200"/>
                  <a:gd name="connsiteX2" fmla="*/ 4945590 w 4945590"/>
                  <a:gd name="connsiteY2" fmla="*/ 1411200 h 1411200"/>
                  <a:gd name="connsiteX3" fmla="*/ 0 w 4945590"/>
                  <a:gd name="connsiteY3" fmla="*/ 1411200 h 1411200"/>
                  <a:gd name="connsiteX4" fmla="*/ 0 w 4945590"/>
                  <a:gd name="connsiteY4" fmla="*/ 0 h 14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5590" h="1411200">
                    <a:moveTo>
                      <a:pt x="0" y="0"/>
                    </a:moveTo>
                    <a:lnTo>
                      <a:pt x="4945590" y="0"/>
                    </a:lnTo>
                    <a:lnTo>
                      <a:pt x="4945590" y="1411200"/>
                    </a:lnTo>
                    <a:lnTo>
                      <a:pt x="0" y="141120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97536" rIns="170688" bIns="97536" numCol="1" spcCol="1270" anchor="ctr" anchorCtr="0">
                <a:noAutofit/>
              </a:bodyPr>
              <a:lstStyle/>
              <a:p>
                <a:pPr algn="ctr"/>
                <a:r>
                  <a:rPr lang="en-US" altLang="ko-KR" sz="20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CNN</a:t>
                </a:r>
                <a:endPara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AC5379D7-E290-4704-A647-45FFEBEDD8D3}"/>
                  </a:ext>
                </a:extLst>
              </p:cNvPr>
              <p:cNvSpPr/>
              <p:nvPr/>
            </p:nvSpPr>
            <p:spPr>
              <a:xfrm>
                <a:off x="758166" y="3662707"/>
                <a:ext cx="4369596" cy="1729096"/>
              </a:xfrm>
              <a:custGeom>
                <a:avLst/>
                <a:gdLst>
                  <a:gd name="connsiteX0" fmla="*/ 0 w 4945590"/>
                  <a:gd name="connsiteY0" fmla="*/ 0 h 2152080"/>
                  <a:gd name="connsiteX1" fmla="*/ 4945590 w 4945590"/>
                  <a:gd name="connsiteY1" fmla="*/ 0 h 2152080"/>
                  <a:gd name="connsiteX2" fmla="*/ 4945590 w 4945590"/>
                  <a:gd name="connsiteY2" fmla="*/ 2152080 h 2152080"/>
                  <a:gd name="connsiteX3" fmla="*/ 0 w 4945590"/>
                  <a:gd name="connsiteY3" fmla="*/ 2152080 h 2152080"/>
                  <a:gd name="connsiteX4" fmla="*/ 0 w 4945590"/>
                  <a:gd name="connsiteY4" fmla="*/ 0 h 215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5590" h="2152080">
                    <a:moveTo>
                      <a:pt x="0" y="0"/>
                    </a:moveTo>
                    <a:lnTo>
                      <a:pt x="4945590" y="0"/>
                    </a:lnTo>
                    <a:lnTo>
                      <a:pt x="4945590" y="2152080"/>
                    </a:lnTo>
                    <a:lnTo>
                      <a:pt x="0" y="2152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BA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70688" bIns="192024" numCol="1" spcCol="1270" anchor="ctr" anchorCtr="0">
                <a:noAutofit/>
              </a:bodyPr>
              <a:lstStyle/>
              <a:p>
                <a:pPr marL="228600" lvl="1" indent="-228600" defTabSz="1066800"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1. feature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스스로 학습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28600" lvl="1" indent="-228600" defTabSz="1066800"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합성곱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사용해 노이즈 영향 줄임</a:t>
                </a:r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39952321-A218-4F78-B47B-433E07CC9121}"/>
                </a:ext>
              </a:extLst>
            </p:cNvPr>
            <p:cNvSpPr/>
            <p:nvPr/>
          </p:nvSpPr>
          <p:spPr>
            <a:xfrm>
              <a:off x="5347179" y="3662706"/>
              <a:ext cx="1580984" cy="872545"/>
            </a:xfrm>
            <a:prstGeom prst="rightArrow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8FEB3DC-4D65-49FE-A900-30173AB83780}"/>
                </a:ext>
              </a:extLst>
            </p:cNvPr>
            <p:cNvGrpSpPr/>
            <p:nvPr/>
          </p:nvGrpSpPr>
          <p:grpSpPr>
            <a:xfrm>
              <a:off x="7397775" y="2933754"/>
              <a:ext cx="4222035" cy="2458049"/>
              <a:chOff x="566283" y="2933754"/>
              <a:chExt cx="4364503" cy="2458049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E7681D59-560E-4B58-8CDD-EFCEE3FC42D9}"/>
                  </a:ext>
                </a:extLst>
              </p:cNvPr>
              <p:cNvSpPr/>
              <p:nvPr/>
            </p:nvSpPr>
            <p:spPr>
              <a:xfrm>
                <a:off x="566283" y="2933754"/>
                <a:ext cx="4364503" cy="728952"/>
              </a:xfrm>
              <a:custGeom>
                <a:avLst/>
                <a:gdLst>
                  <a:gd name="connsiteX0" fmla="*/ 0 w 4945590"/>
                  <a:gd name="connsiteY0" fmla="*/ 0 h 1411200"/>
                  <a:gd name="connsiteX1" fmla="*/ 4945590 w 4945590"/>
                  <a:gd name="connsiteY1" fmla="*/ 0 h 1411200"/>
                  <a:gd name="connsiteX2" fmla="*/ 4945590 w 4945590"/>
                  <a:gd name="connsiteY2" fmla="*/ 1411200 h 1411200"/>
                  <a:gd name="connsiteX3" fmla="*/ 0 w 4945590"/>
                  <a:gd name="connsiteY3" fmla="*/ 1411200 h 1411200"/>
                  <a:gd name="connsiteX4" fmla="*/ 0 w 4945590"/>
                  <a:gd name="connsiteY4" fmla="*/ 0 h 14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5590" h="1411200">
                    <a:moveTo>
                      <a:pt x="0" y="0"/>
                    </a:moveTo>
                    <a:lnTo>
                      <a:pt x="4945590" y="0"/>
                    </a:lnTo>
                    <a:lnTo>
                      <a:pt x="4945590" y="1411200"/>
                    </a:lnTo>
                    <a:lnTo>
                      <a:pt x="0" y="141120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97536" rIns="170688" bIns="97536" numCol="1" spcCol="1270" anchor="ctr" anchorCtr="0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아이디어</a:t>
                </a: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A232262B-A836-4374-B388-13FF102F6715}"/>
                  </a:ext>
                </a:extLst>
              </p:cNvPr>
              <p:cNvSpPr/>
              <p:nvPr/>
            </p:nvSpPr>
            <p:spPr>
              <a:xfrm>
                <a:off x="566283" y="3662706"/>
                <a:ext cx="4364503" cy="1729097"/>
              </a:xfrm>
              <a:custGeom>
                <a:avLst/>
                <a:gdLst>
                  <a:gd name="connsiteX0" fmla="*/ 0 w 4945590"/>
                  <a:gd name="connsiteY0" fmla="*/ 0 h 2152080"/>
                  <a:gd name="connsiteX1" fmla="*/ 4945590 w 4945590"/>
                  <a:gd name="connsiteY1" fmla="*/ 0 h 2152080"/>
                  <a:gd name="connsiteX2" fmla="*/ 4945590 w 4945590"/>
                  <a:gd name="connsiteY2" fmla="*/ 2152080 h 2152080"/>
                  <a:gd name="connsiteX3" fmla="*/ 0 w 4945590"/>
                  <a:gd name="connsiteY3" fmla="*/ 2152080 h 2152080"/>
                  <a:gd name="connsiteX4" fmla="*/ 0 w 4945590"/>
                  <a:gd name="connsiteY4" fmla="*/ 0 h 215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5590" h="2152080">
                    <a:moveTo>
                      <a:pt x="0" y="0"/>
                    </a:moveTo>
                    <a:lnTo>
                      <a:pt x="4945590" y="0"/>
                    </a:lnTo>
                    <a:lnTo>
                      <a:pt x="4945590" y="2152080"/>
                    </a:lnTo>
                    <a:lnTo>
                      <a:pt x="0" y="2152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BA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70688" bIns="192024" numCol="1" spcCol="1270" anchor="ctr" anchorCtr="0">
                <a:noAutofit/>
              </a:bodyPr>
              <a:lstStyle/>
              <a:p>
                <a:pPr marL="228600" lvl="1" indent="-228600" defTabSz="1066800"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1. feature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직접 만들자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28600" lvl="1" indent="-228600" defTabSz="1066800"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노이즈는 전처리로 </a:t>
                </a:r>
                <a:r>
                  <a:rPr lang="ko-KR" altLang="en-US" sz="20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제거됌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2980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15941" cy="3566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문자인식</a:t>
            </a:r>
            <a:r>
              <a:rPr lang="en-US" altLang="ko-KR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홍성현</a:t>
            </a:r>
            <a:r>
              <a:rPr lang="en-US" altLang="ko-KR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0492CD-A33E-4013-8156-8B17B5003EAC}"/>
              </a:ext>
            </a:extLst>
          </p:cNvPr>
          <p:cNvSpPr/>
          <p:nvPr/>
        </p:nvSpPr>
        <p:spPr>
          <a:xfrm>
            <a:off x="566283" y="1600097"/>
            <a:ext cx="327083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문자인식 정확도 향상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C4B7F-FB29-454C-B677-748851977EAA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1DD58D7-45F6-4E62-BB14-28BB41D5F583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3E2BD6D-E8E7-40FE-88FE-71B7DD227E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DB19EA9-35DA-48C1-8EF4-9D43026E8B7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6DFA16-FF23-4B77-9040-1A37F03DF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D124D8-69BF-4B04-9189-F27370A9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2C68F8CF-0AB3-4F32-97A8-30AF30032755}"/>
              </a:ext>
            </a:extLst>
          </p:cNvPr>
          <p:cNvSpPr/>
          <p:nvPr/>
        </p:nvSpPr>
        <p:spPr>
          <a:xfrm>
            <a:off x="694671" y="2393880"/>
            <a:ext cx="5401329" cy="400110"/>
          </a:xfrm>
          <a:custGeom>
            <a:avLst/>
            <a:gdLst>
              <a:gd name="connsiteX0" fmla="*/ 0 w 4945590"/>
              <a:gd name="connsiteY0" fmla="*/ 0 h 1411200"/>
              <a:gd name="connsiteX1" fmla="*/ 4945590 w 4945590"/>
              <a:gd name="connsiteY1" fmla="*/ 0 h 1411200"/>
              <a:gd name="connsiteX2" fmla="*/ 4945590 w 4945590"/>
              <a:gd name="connsiteY2" fmla="*/ 1411200 h 1411200"/>
              <a:gd name="connsiteX3" fmla="*/ 0 w 4945590"/>
              <a:gd name="connsiteY3" fmla="*/ 1411200 h 1411200"/>
              <a:gd name="connsiteX4" fmla="*/ 0 w 4945590"/>
              <a:gd name="connsiteY4" fmla="*/ 0 h 14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590" h="1411200">
                <a:moveTo>
                  <a:pt x="0" y="0"/>
                </a:moveTo>
                <a:lnTo>
                  <a:pt x="4945590" y="0"/>
                </a:lnTo>
                <a:lnTo>
                  <a:pt x="4945590" y="1411200"/>
                </a:lnTo>
                <a:lnTo>
                  <a:pt x="0" y="14112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</a:t>
            </a:r>
            <a:r>
              <a:rPr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부터 </a:t>
            </a:r>
            <a:r>
              <a:rPr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</a:t>
            </a:r>
            <a:r>
              <a:rPr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까지 각각 하나의 </a:t>
            </a:r>
            <a:r>
              <a:rPr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digit </a:t>
            </a:r>
            <a:r>
              <a:rPr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이미지에서 추출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EC4FB8-93F8-419F-A7EC-6E895C525DEB}"/>
              </a:ext>
            </a:extLst>
          </p:cNvPr>
          <p:cNvGrpSpPr/>
          <p:nvPr/>
        </p:nvGrpSpPr>
        <p:grpSpPr>
          <a:xfrm>
            <a:off x="7127467" y="913196"/>
            <a:ext cx="4799346" cy="5141024"/>
            <a:chOff x="6860956" y="536306"/>
            <a:chExt cx="5185561" cy="555473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9276EB4-4F50-4EA6-9327-EC056B8F4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3546" y="536306"/>
              <a:ext cx="1632971" cy="169962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30DBD30-D2ED-4967-9F81-A32725218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957" y="536306"/>
              <a:ext cx="1504586" cy="1699624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0345B618-E710-4074-9152-E306E1FE8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956" y="536306"/>
              <a:ext cx="1411998" cy="169962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43F11E0-B8BB-4073-AE81-C9BCDC7B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956" y="2441510"/>
              <a:ext cx="1411714" cy="169981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33ACDA52-32BC-45B7-BB3D-39C8EF27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005" y="2436430"/>
              <a:ext cx="1411713" cy="166839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DE4F9EC-1AB5-4299-A9B7-BDA3F8CE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1281" y="2436430"/>
              <a:ext cx="1632971" cy="167279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E930BDA-94C5-4EA7-AB95-86DCA3EEF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552" y="4346907"/>
              <a:ext cx="1411714" cy="1744134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553D1F-88F9-40C8-8083-AA662314E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0198" y="4341053"/>
              <a:ext cx="1166520" cy="16996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5B27705-A9DE-4C2A-8C71-24BE957DF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6583" y="4346907"/>
              <a:ext cx="941384" cy="1684424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642EEE2-8A72-4EDC-ADF1-FC0169B8B1CE}"/>
              </a:ext>
            </a:extLst>
          </p:cNvPr>
          <p:cNvSpPr/>
          <p:nvPr/>
        </p:nvSpPr>
        <p:spPr>
          <a:xfrm>
            <a:off x="8434038" y="6176155"/>
            <a:ext cx="2251373" cy="461665"/>
          </a:xfrm>
          <a:prstGeom prst="rect">
            <a:avLst/>
          </a:prstGeom>
          <a:solidFill>
            <a:srgbClr val="F8CBAD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생성한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feature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36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15941" cy="3566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문자인식</a:t>
            </a:r>
            <a:r>
              <a:rPr lang="en-US" altLang="ko-KR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홍성현</a:t>
            </a:r>
            <a:r>
              <a:rPr lang="en-US" altLang="ko-KR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C4B7F-FB29-454C-B677-748851977EAA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1DD58D7-45F6-4E62-BB14-28BB41D5F583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3E2BD6D-E8E7-40FE-88FE-71B7DD227E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DB19EA9-35DA-48C1-8EF4-9D43026E8B7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6DFA16-FF23-4B77-9040-1A37F03DF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D124D8-69BF-4B04-9189-F27370A9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EC4FB8-93F8-419F-A7EC-6E895C525DEB}"/>
              </a:ext>
            </a:extLst>
          </p:cNvPr>
          <p:cNvGrpSpPr/>
          <p:nvPr/>
        </p:nvGrpSpPr>
        <p:grpSpPr>
          <a:xfrm>
            <a:off x="7127467" y="913196"/>
            <a:ext cx="4799346" cy="5141024"/>
            <a:chOff x="6860956" y="536306"/>
            <a:chExt cx="5185561" cy="555473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9276EB4-4F50-4EA6-9327-EC056B8F4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3546" y="536306"/>
              <a:ext cx="1632971" cy="169962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30DBD30-D2ED-4967-9F81-A32725218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957" y="536306"/>
              <a:ext cx="1504586" cy="1699624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0345B618-E710-4074-9152-E306E1FE8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956" y="536306"/>
              <a:ext cx="1411998" cy="169962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43F11E0-B8BB-4073-AE81-C9BCDC7B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956" y="2441510"/>
              <a:ext cx="1411714" cy="169981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33ACDA52-32BC-45B7-BB3D-39C8EF27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005" y="2436430"/>
              <a:ext cx="1411713" cy="166839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DE4F9EC-1AB5-4299-A9B7-BDA3F8CE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1281" y="2436430"/>
              <a:ext cx="1632971" cy="167279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E930BDA-94C5-4EA7-AB95-86DCA3EEF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552" y="4346907"/>
              <a:ext cx="1411714" cy="1744134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553D1F-88F9-40C8-8083-AA662314E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0198" y="4341053"/>
              <a:ext cx="1166520" cy="16996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5B27705-A9DE-4C2A-8C71-24BE957DF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6583" y="4346907"/>
              <a:ext cx="941384" cy="1684424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642EEE2-8A72-4EDC-ADF1-FC0169B8B1CE}"/>
              </a:ext>
            </a:extLst>
          </p:cNvPr>
          <p:cNvSpPr/>
          <p:nvPr/>
        </p:nvSpPr>
        <p:spPr>
          <a:xfrm>
            <a:off x="8434038" y="6176155"/>
            <a:ext cx="2251373" cy="461665"/>
          </a:xfrm>
          <a:prstGeom prst="rect">
            <a:avLst/>
          </a:prstGeom>
          <a:solidFill>
            <a:srgbClr val="F8CBAD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생성한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feature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FF8015-B5E9-4983-8ABE-84F00EA545B7}"/>
              </a:ext>
            </a:extLst>
          </p:cNvPr>
          <p:cNvGrpSpPr/>
          <p:nvPr/>
        </p:nvGrpSpPr>
        <p:grpSpPr>
          <a:xfrm>
            <a:off x="913480" y="2692099"/>
            <a:ext cx="5245238" cy="3115240"/>
            <a:chOff x="566282" y="2383035"/>
            <a:chExt cx="5245238" cy="3115240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C694DD7-938C-49E3-A4ED-295664DD2127}"/>
                </a:ext>
              </a:extLst>
            </p:cNvPr>
            <p:cNvSpPr/>
            <p:nvPr/>
          </p:nvSpPr>
          <p:spPr>
            <a:xfrm>
              <a:off x="566283" y="2383035"/>
              <a:ext cx="5245237" cy="728952"/>
            </a:xfrm>
            <a:custGeom>
              <a:avLst/>
              <a:gdLst>
                <a:gd name="connsiteX0" fmla="*/ 0 w 4945590"/>
                <a:gd name="connsiteY0" fmla="*/ 0 h 1411200"/>
                <a:gd name="connsiteX1" fmla="*/ 4945590 w 4945590"/>
                <a:gd name="connsiteY1" fmla="*/ 0 h 1411200"/>
                <a:gd name="connsiteX2" fmla="*/ 4945590 w 4945590"/>
                <a:gd name="connsiteY2" fmla="*/ 1411200 h 1411200"/>
                <a:gd name="connsiteX3" fmla="*/ 0 w 4945590"/>
                <a:gd name="connsiteY3" fmla="*/ 1411200 h 1411200"/>
                <a:gd name="connsiteX4" fmla="*/ 0 w 4945590"/>
                <a:gd name="connsiteY4" fmla="*/ 0 h 14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5590" h="1411200">
                  <a:moveTo>
                    <a:pt x="0" y="0"/>
                  </a:moveTo>
                  <a:lnTo>
                    <a:pt x="4945590" y="0"/>
                  </a:lnTo>
                  <a:lnTo>
                    <a:pt x="4945590" y="1411200"/>
                  </a:lnTo>
                  <a:lnTo>
                    <a:pt x="0" y="14112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algn="ctr"/>
              <a:r>
                <a:rPr lang="ko-KR" altLang="en-US" sz="20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사용한 방법 </a:t>
              </a:r>
              <a:r>
                <a:rPr lang="en-US" altLang="ko-KR" sz="20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00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슈도코드</a:t>
              </a:r>
              <a:r>
                <a:rPr lang="en-US" altLang="ko-KR" sz="20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42E7122-D5E7-45DF-BCC0-52127B386B72}"/>
                </a:ext>
              </a:extLst>
            </p:cNvPr>
            <p:cNvSpPr/>
            <p:nvPr/>
          </p:nvSpPr>
          <p:spPr>
            <a:xfrm>
              <a:off x="566282" y="3111986"/>
              <a:ext cx="5245238" cy="2386289"/>
            </a:xfrm>
            <a:custGeom>
              <a:avLst/>
              <a:gdLst>
                <a:gd name="connsiteX0" fmla="*/ 0 w 4945590"/>
                <a:gd name="connsiteY0" fmla="*/ 0 h 2152080"/>
                <a:gd name="connsiteX1" fmla="*/ 4945590 w 4945590"/>
                <a:gd name="connsiteY1" fmla="*/ 0 h 2152080"/>
                <a:gd name="connsiteX2" fmla="*/ 4945590 w 4945590"/>
                <a:gd name="connsiteY2" fmla="*/ 2152080 h 2152080"/>
                <a:gd name="connsiteX3" fmla="*/ 0 w 4945590"/>
                <a:gd name="connsiteY3" fmla="*/ 2152080 h 2152080"/>
                <a:gd name="connsiteX4" fmla="*/ 0 w 4945590"/>
                <a:gd name="connsiteY4" fmla="*/ 0 h 215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5590" h="2152080">
                  <a:moveTo>
                    <a:pt x="0" y="0"/>
                  </a:moveTo>
                  <a:lnTo>
                    <a:pt x="4945590" y="0"/>
                  </a:lnTo>
                  <a:lnTo>
                    <a:pt x="4945590" y="2152080"/>
                  </a:lnTo>
                  <a:lnTo>
                    <a:pt x="0" y="2152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70688" bIns="192024" numCol="1" spcCol="1270" anchor="ctr" anchorCtr="0">
              <a:noAutofit/>
            </a:bodyPr>
            <a:lstStyle/>
            <a:p>
              <a:pPr marL="0" lvl="1" algn="l" defTabSz="1066800" latinLnBrk="1"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000" kern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for (</a:t>
              </a:r>
              <a:r>
                <a:rPr lang="ko-KR" altLang="en-US" sz="2000" kern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유효 범위</a:t>
              </a:r>
              <a:r>
                <a:rPr lang="en-US" altLang="ko-KR" sz="2000" kern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:</a:t>
              </a:r>
              <a:endPara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lvl="1" algn="l" defTabSz="1066800" latinLnBrk="1"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000" kern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lang="en-US" altLang="ko-KR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for (</a:t>
              </a:r>
              <a:r>
                <a:rPr lang="ko-KR" altLang="en-US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특징들</a:t>
              </a:r>
              <a:r>
                <a:rPr lang="en-US" altLang="ko-KR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:</a:t>
              </a:r>
            </a:p>
            <a:p>
              <a:pPr marL="0" lvl="1" algn="l" defTabSz="1066800" latinLnBrk="1"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000" kern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</a:t>
              </a:r>
              <a:r>
                <a:rPr lang="ko-KR" altLang="en-US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특징 보간</a:t>
              </a:r>
              <a:endPara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lvl="1" algn="l" defTabSz="1066800" latinLnBrk="1"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000" kern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</a:t>
              </a:r>
              <a:r>
                <a:rPr lang="ko-KR" altLang="en-US" sz="2000" kern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비교</a:t>
              </a:r>
              <a:r>
                <a:rPr lang="en-US" altLang="ko-KR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후</a:t>
              </a:r>
              <a:r>
                <a:rPr lang="en-US" altLang="ko-KR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가장 유사도 높은 </a:t>
              </a:r>
              <a:r>
                <a:rPr lang="en-US" altLang="ko-KR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digit </a:t>
              </a:r>
              <a:r>
                <a:rPr lang="ko-KR" altLang="en-US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</a:t>
              </a:r>
              <a:r>
                <a:rPr lang="en-US" altLang="ko-KR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++</a:t>
              </a:r>
            </a:p>
            <a:p>
              <a:pPr marL="0" lvl="1" algn="l" defTabSz="1066800" latinLnBrk="1"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return </a:t>
              </a:r>
              <a:r>
                <a:rPr lang="ko-KR" altLang="en-US" sz="20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가장 확률이 높은 숫자</a:t>
              </a:r>
              <a:endPara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9CB5CF-8D2C-46A9-8AEB-CC00A8100428}"/>
              </a:ext>
            </a:extLst>
          </p:cNvPr>
          <p:cNvSpPr/>
          <p:nvPr/>
        </p:nvSpPr>
        <p:spPr>
          <a:xfrm>
            <a:off x="566283" y="1600097"/>
            <a:ext cx="327083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문자인식 정확도 향상</a:t>
            </a:r>
          </a:p>
        </p:txBody>
      </p:sp>
    </p:spTree>
    <p:extLst>
      <p:ext uri="{BB962C8B-B14F-4D97-AF65-F5344CB8AC3E}">
        <p14:creationId xmlns:p14="http://schemas.microsoft.com/office/powerpoint/2010/main" val="17138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F83AA9-DA52-4BD6-869C-C2D6F3FD9C59}"/>
              </a:ext>
            </a:extLst>
          </p:cNvPr>
          <p:cNvSpPr txBox="1"/>
          <p:nvPr/>
        </p:nvSpPr>
        <p:spPr>
          <a:xfrm>
            <a:off x="1019654" y="1744663"/>
            <a:ext cx="8732520" cy="2532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/>
              </a:rPr>
              <a:t>주간 진행 계획</a:t>
            </a:r>
            <a:endParaRPr lang="en-US" altLang="ko-KR" sz="2400" b="1" dirty="0">
              <a:latin typeface="나눔스퀘어 Bold" panose="020B0600000101010101" pitchFamily="50" charset="-127"/>
              <a:ea typeface="나눔스퀘어 Bold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/>
              </a:rPr>
              <a:t>주간 진행 상황</a:t>
            </a:r>
            <a:endParaRPr lang="en-US" altLang="ko-KR" sz="2400" b="1" dirty="0">
              <a:latin typeface="나눔스퀘어 Bold" panose="020B0600000101010101" pitchFamily="50" charset="-127"/>
              <a:ea typeface="나눔스퀘어 Bold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/>
              </a:rPr>
              <a:t>Q&amp;A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98A44A-8CE7-4838-BE4B-57F7D6A0B6B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D6A0F85-A706-4BD4-BE7E-495108EF8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FFE73E-A98A-4800-8F79-7E713093041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순서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D0C17D-1BB5-4126-BB03-51EE4260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306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숫자인식">
            <a:hlinkClick r:id="" action="ppaction://media"/>
            <a:extLst>
              <a:ext uri="{FF2B5EF4-FFF2-40B4-BE49-F238E27FC236}">
                <a16:creationId xmlns:a16="http://schemas.microsoft.com/office/drawing/2014/main" id="{E44BF27E-C6EE-4BBC-9883-033289DAB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C4B7F-FB29-454C-B677-748851977EAA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1DD58D7-45F6-4E62-BB14-28BB41D5F583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3E2BD6D-E8E7-40FE-88FE-71B7DD227E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DB19EA9-35DA-48C1-8EF4-9D43026E8B7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6DFA16-FF23-4B77-9040-1A37F03DF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D124D8-69BF-4B04-9189-F27370A9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9CB5CF-8D2C-46A9-8AEB-CC00A8100428}"/>
              </a:ext>
            </a:extLst>
          </p:cNvPr>
          <p:cNvSpPr/>
          <p:nvPr/>
        </p:nvSpPr>
        <p:spPr>
          <a:xfrm>
            <a:off x="8661000" y="423381"/>
            <a:ext cx="329689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문자인식 정확도 향상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A9AF39-0438-4B97-B219-C6E2E16F8B99}"/>
              </a:ext>
            </a:extLst>
          </p:cNvPr>
          <p:cNvSpPr/>
          <p:nvPr/>
        </p:nvSpPr>
        <p:spPr>
          <a:xfrm>
            <a:off x="4013915" y="6275327"/>
            <a:ext cx="416416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(recall : 100%, precision: 99.2%)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84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BF8F56-0953-4DCE-A42E-6039AC30B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31" b="9858"/>
          <a:stretch/>
        </p:blipFill>
        <p:spPr>
          <a:xfrm>
            <a:off x="5821251" y="0"/>
            <a:ext cx="6370749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15941" cy="3566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문자인식</a:t>
            </a:r>
            <a:r>
              <a:rPr lang="en-US" altLang="ko-KR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홍성현</a:t>
            </a:r>
            <a:r>
              <a:rPr lang="en-US" altLang="ko-KR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C4B7F-FB29-454C-B677-748851977EAA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1DD58D7-45F6-4E62-BB14-28BB41D5F583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3E2BD6D-E8E7-40FE-88FE-71B7DD227EC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DB19EA9-35DA-48C1-8EF4-9D43026E8B7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46DFA16-FF23-4B77-9040-1A37F03DF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D124D8-69BF-4B04-9189-F27370A9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>
                <a:solidFill>
                  <a:schemeClr val="bg1"/>
                </a:solidFill>
              </a:rPr>
              <a:pPr/>
              <a:t>21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9CB5CF-8D2C-46A9-8AEB-CC00A8100428}"/>
              </a:ext>
            </a:extLst>
          </p:cNvPr>
          <p:cNvSpPr/>
          <p:nvPr/>
        </p:nvSpPr>
        <p:spPr>
          <a:xfrm>
            <a:off x="566283" y="1600097"/>
            <a:ext cx="273070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서버에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OCR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탑재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91C6E7-AFE2-41AC-8F70-9F49384016A2}"/>
              </a:ext>
            </a:extLst>
          </p:cNvPr>
          <p:cNvSpPr/>
          <p:nvPr/>
        </p:nvSpPr>
        <p:spPr>
          <a:xfrm>
            <a:off x="6310897" y="1931830"/>
            <a:ext cx="5646995" cy="1171975"/>
          </a:xfrm>
          <a:prstGeom prst="rect">
            <a:avLst/>
          </a:prstGeom>
          <a:noFill/>
          <a:ln w="60325"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86266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8996E2-682A-4498-A8C3-A8C59A78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847937-4DA1-4271-8AE4-E43639362705}"/>
              </a:ext>
            </a:extLst>
          </p:cNvPr>
          <p:cNvGrpSpPr/>
          <p:nvPr/>
        </p:nvGrpSpPr>
        <p:grpSpPr>
          <a:xfrm>
            <a:off x="0" y="0"/>
            <a:ext cx="12192000" cy="4614975"/>
            <a:chOff x="0" y="0"/>
            <a:chExt cx="12192000" cy="46149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562A8C1-1B5B-42BA-8479-B59616CD5CAB}"/>
                </a:ext>
              </a:extLst>
            </p:cNvPr>
            <p:cNvGrpSpPr/>
            <p:nvPr/>
          </p:nvGrpSpPr>
          <p:grpSpPr>
            <a:xfrm>
              <a:off x="0" y="0"/>
              <a:ext cx="12192000" cy="4614975"/>
              <a:chOff x="0" y="0"/>
              <a:chExt cx="12192000" cy="4614975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5E4FEB8-7DC4-4870-9FFD-09494615D77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4614975"/>
                <a:chOff x="0" y="0"/>
                <a:chExt cx="12192000" cy="4614975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87DDCDAC-72A3-4930-B4F8-F735E6D8627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4614975"/>
                </a:xfrm>
                <a:prstGeom prst="rect">
                  <a:avLst/>
                </a:prstGeom>
                <a:blipFill dpi="0"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4EDD74C1-85A6-4226-B41B-35BCE16970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5657" y="1676067"/>
                  <a:ext cx="2370318" cy="1752933"/>
                </a:xfrm>
                <a:prstGeom prst="rect">
                  <a:avLst/>
                </a:prstGeom>
              </p:spPr>
            </p:pic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3D78A610-23D4-4558-AB58-09AA54CCE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565818">
                  <a:off x="10680916" y="3776051"/>
                  <a:ext cx="547680" cy="547680"/>
                </a:xfrm>
                <a:prstGeom prst="rect">
                  <a:avLst/>
                </a:prstGeom>
              </p:spPr>
            </p:pic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2C42CA60-5D46-43CF-A64B-AF8F9B30E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00000">
                  <a:off x="8881817" y="3640863"/>
                  <a:ext cx="547680" cy="547680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DE1CFDCB-7DF0-44BE-B6C2-D8D1C1A5F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1700000">
                  <a:off x="9916257" y="3602174"/>
                  <a:ext cx="547680" cy="547680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529DB2AA-5365-4C5E-9CF5-D77F5819A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4873" y="442325"/>
                  <a:ext cx="2706769" cy="21253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" name="그림 57" descr="옥외설치물, 농기구이(가) 표시된 사진&#10;&#10;자동 생성된 설명">
                  <a:extLst>
                    <a:ext uri="{FF2B5EF4-FFF2-40B4-BE49-F238E27FC236}">
                      <a16:creationId xmlns:a16="http://schemas.microsoft.com/office/drawing/2014/main" id="{2946270D-CD47-4975-8B67-C6DE6A3BF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08672" y="2735116"/>
                  <a:ext cx="480960" cy="594127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9C8BE1C-CC0F-4F3B-85AD-44F5E3515F09}"/>
                  </a:ext>
                </a:extLst>
              </p:cNvPr>
              <p:cNvSpPr txBox="1"/>
              <p:nvPr/>
            </p:nvSpPr>
            <p:spPr>
              <a:xfrm>
                <a:off x="757694" y="1487324"/>
                <a:ext cx="221727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bg1"/>
                    </a:solidFill>
                    <a:latin typeface="Kostar" panose="02020601020101020101" pitchFamily="18" charset="-127"/>
                    <a:ea typeface="Kostar" panose="02020601020101020101" pitchFamily="18" charset="-127"/>
                  </a:rPr>
                  <a:t>질의응답</a:t>
                </a:r>
                <a:endParaRPr lang="en-US" altLang="ko-KR" sz="4400" b="1" dirty="0">
                  <a:solidFill>
                    <a:schemeClr val="bg1"/>
                  </a:solidFill>
                  <a:latin typeface="Kostar" panose="02020601020101020101" pitchFamily="18" charset="-127"/>
                  <a:ea typeface="Kostar" panose="02020601020101020101" pitchFamily="18" charset="-127"/>
                </a:endParaRPr>
              </a:p>
            </p:txBody>
          </p:sp>
        </p:grpSp>
        <p:pic>
          <p:nvPicPr>
            <p:cNvPr id="33" name="그림 32" descr="빨간색, 옅은, 교통, 하늘이(가) 표시된 사진&#10;&#10;자동 생성된 설명">
              <a:extLst>
                <a:ext uri="{FF2B5EF4-FFF2-40B4-BE49-F238E27FC236}">
                  <a16:creationId xmlns:a16="http://schemas.microsoft.com/office/drawing/2014/main" id="{A11928F0-711D-4BCB-91DE-F1FD81C78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494" y="0"/>
              <a:ext cx="1922145" cy="1726429"/>
            </a:xfrm>
            <a:prstGeom prst="rect">
              <a:avLst/>
            </a:prstGeom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724251DC-F21F-438A-BD9F-6F70AFD9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7518" y="2752570"/>
              <a:ext cx="688121" cy="668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4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1313" y="2268707"/>
          <a:ext cx="11099032" cy="4254352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제안서 작성 및 발표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말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49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프로젝트 계획 개선 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및 제안서 수정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49167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수집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30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전처리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15277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하드웨어 설계 및 부품 구매</a:t>
                      </a:r>
                      <a:b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</a:b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리비전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 포함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5837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결과서버와 처리서버 통신 프로토콜 설계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8897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 구축 및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 표시 기능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542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(OCR)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11539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카메라 기능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(Camera + LED)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1202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 구축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1451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193835" y="1352320"/>
            <a:ext cx="1647236" cy="730308"/>
            <a:chOff x="630080" y="1341687"/>
            <a:chExt cx="1647236" cy="7303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6B3327-D0DF-4B31-822E-B0F327D2E733}"/>
                </a:ext>
              </a:extLst>
            </p:cNvPr>
            <p:cNvSpPr txBox="1"/>
            <p:nvPr/>
          </p:nvSpPr>
          <p:spPr>
            <a:xfrm>
              <a:off x="630080" y="1345903"/>
              <a:ext cx="816898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공통</a:t>
              </a:r>
              <a:endParaRPr lang="en-US" altLang="ko-KR" sz="16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FA8032-D50A-4C42-BF85-E7D7C5981CC1}"/>
                </a:ext>
              </a:extLst>
            </p:cNvPr>
            <p:cNvSpPr txBox="1"/>
            <p:nvPr/>
          </p:nvSpPr>
          <p:spPr>
            <a:xfrm>
              <a:off x="1459490" y="1341687"/>
              <a:ext cx="817826" cy="338554"/>
            </a:xfrm>
            <a:prstGeom prst="rect">
              <a:avLst/>
            </a:prstGeom>
            <a:solidFill>
              <a:srgbClr val="FFF2C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endParaRPr lang="en-US" altLang="ko-KR" sz="16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F81954-C3C8-41CF-8DC4-ED41BD8FCC31}"/>
                </a:ext>
              </a:extLst>
            </p:cNvPr>
            <p:cNvSpPr txBox="1"/>
            <p:nvPr/>
          </p:nvSpPr>
          <p:spPr>
            <a:xfrm>
              <a:off x="630080" y="1730415"/>
              <a:ext cx="816898" cy="338554"/>
            </a:xfrm>
            <a:prstGeom prst="rect">
              <a:avLst/>
            </a:prstGeom>
            <a:solidFill>
              <a:srgbClr val="F4CCC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홍성현</a:t>
              </a:r>
              <a:endParaRPr lang="en-US" altLang="ko-KR" sz="16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0DB231-12B8-4677-B97F-3BE2FDEF03BF}"/>
                </a:ext>
              </a:extLst>
            </p:cNvPr>
            <p:cNvSpPr txBox="1"/>
            <p:nvPr/>
          </p:nvSpPr>
          <p:spPr>
            <a:xfrm>
              <a:off x="1459490" y="1733441"/>
              <a:ext cx="817826" cy="338554"/>
            </a:xfrm>
            <a:prstGeom prst="rect">
              <a:avLst/>
            </a:prstGeom>
            <a:solidFill>
              <a:srgbClr val="C9DAF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이승현</a:t>
              </a:r>
              <a:endParaRPr lang="en-US" altLang="ko-KR" sz="16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D23915-7F04-44EE-8B9A-4DD7490192D0}"/>
              </a:ext>
            </a:extLst>
          </p:cNvPr>
          <p:cNvSpPr/>
          <p:nvPr/>
        </p:nvSpPr>
        <p:spPr>
          <a:xfrm rot="5400000">
            <a:off x="1603986" y="2033358"/>
            <a:ext cx="826934" cy="2946340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45693A-4E16-40E3-91FB-8F9DE84C4280}"/>
              </a:ext>
            </a:extLst>
          </p:cNvPr>
          <p:cNvSpPr/>
          <p:nvPr/>
        </p:nvSpPr>
        <p:spPr>
          <a:xfrm rot="5400000">
            <a:off x="8915135" y="3252339"/>
            <a:ext cx="836996" cy="498323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7461ED-4387-4856-8F78-D463A621B1D3}"/>
              </a:ext>
            </a:extLst>
          </p:cNvPr>
          <p:cNvSpPr/>
          <p:nvPr/>
        </p:nvSpPr>
        <p:spPr>
          <a:xfrm>
            <a:off x="9077185" y="1633114"/>
            <a:ext cx="505610" cy="505788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6870C08-40C5-4E21-910B-B23602D01E88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D916021-03AF-4200-A293-76BB698F8373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4BA9F9-3570-44DC-A7CC-BACBEAF5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704B6A0-AD4F-47DE-AC38-53A1A7CDA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9A967F9-7C19-41DB-B09F-DF1842296E5E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7FB2B8-0E6D-4E25-9D72-4A1A10D7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1313" y="2268707"/>
          <a:ext cx="11099032" cy="2736962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서버간 비동기 통신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t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 fontAlgn="t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말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241505"/>
                  </a:ext>
                </a:extLst>
              </a:tr>
              <a:tr h="255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5767737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 정확도 향상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245422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 개선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마감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6736407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관리페이지 구축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60621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통신 구현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7024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서버에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OCR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기능 탑재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82365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최종발표 준비 및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통합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1585035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96870E-59FE-4D5F-8B51-2BEC79E45905}"/>
              </a:ext>
            </a:extLst>
          </p:cNvPr>
          <p:cNvSpPr/>
          <p:nvPr/>
        </p:nvSpPr>
        <p:spPr>
          <a:xfrm>
            <a:off x="9081896" y="1632661"/>
            <a:ext cx="525241" cy="516002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C21066-16F5-4367-A42E-1A5CC3417DFB}"/>
              </a:ext>
            </a:extLst>
          </p:cNvPr>
          <p:cNvSpPr/>
          <p:nvPr/>
        </p:nvSpPr>
        <p:spPr>
          <a:xfrm rot="5400000">
            <a:off x="642260" y="2157757"/>
            <a:ext cx="2736961" cy="2958868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EC7546-48F6-4498-AECD-95EC8081340F}"/>
              </a:ext>
            </a:extLst>
          </p:cNvPr>
          <p:cNvSpPr/>
          <p:nvPr/>
        </p:nvSpPr>
        <p:spPr>
          <a:xfrm rot="5400000">
            <a:off x="7970099" y="3380508"/>
            <a:ext cx="2736960" cy="513365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193835" y="1352320"/>
            <a:ext cx="1647236" cy="730308"/>
            <a:chOff x="630080" y="1341687"/>
            <a:chExt cx="1647236" cy="73030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6B3327-D0DF-4B31-822E-B0F327D2E733}"/>
                </a:ext>
              </a:extLst>
            </p:cNvPr>
            <p:cNvSpPr txBox="1"/>
            <p:nvPr/>
          </p:nvSpPr>
          <p:spPr>
            <a:xfrm>
              <a:off x="630080" y="1345903"/>
              <a:ext cx="816898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공통</a:t>
              </a:r>
              <a:endParaRPr lang="en-US" altLang="ko-KR" sz="16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FA8032-D50A-4C42-BF85-E7D7C5981CC1}"/>
                </a:ext>
              </a:extLst>
            </p:cNvPr>
            <p:cNvSpPr txBox="1"/>
            <p:nvPr/>
          </p:nvSpPr>
          <p:spPr>
            <a:xfrm>
              <a:off x="1459490" y="1341687"/>
              <a:ext cx="817826" cy="338554"/>
            </a:xfrm>
            <a:prstGeom prst="rect">
              <a:avLst/>
            </a:prstGeom>
            <a:solidFill>
              <a:srgbClr val="FFF2C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endParaRPr lang="en-US" altLang="ko-KR" sz="16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F81954-C3C8-41CF-8DC4-ED41BD8FCC31}"/>
                </a:ext>
              </a:extLst>
            </p:cNvPr>
            <p:cNvSpPr txBox="1"/>
            <p:nvPr/>
          </p:nvSpPr>
          <p:spPr>
            <a:xfrm>
              <a:off x="630080" y="1730415"/>
              <a:ext cx="816898" cy="338554"/>
            </a:xfrm>
            <a:prstGeom prst="rect">
              <a:avLst/>
            </a:prstGeom>
            <a:solidFill>
              <a:srgbClr val="F4CCC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홍성현</a:t>
              </a:r>
              <a:endParaRPr lang="en-US" altLang="ko-KR" sz="16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0DB231-12B8-4677-B97F-3BE2FDEF03BF}"/>
                </a:ext>
              </a:extLst>
            </p:cNvPr>
            <p:cNvSpPr txBox="1"/>
            <p:nvPr/>
          </p:nvSpPr>
          <p:spPr>
            <a:xfrm>
              <a:off x="1459490" y="1733441"/>
              <a:ext cx="817826" cy="338554"/>
            </a:xfrm>
            <a:prstGeom prst="rect">
              <a:avLst/>
            </a:prstGeom>
            <a:solidFill>
              <a:srgbClr val="C9DAF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이승현</a:t>
              </a:r>
              <a:endParaRPr lang="en-US" altLang="ko-KR" sz="16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93A4D7-3163-4D86-869A-160927D27659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C32F323-78F2-4B44-8F10-471CE211AD55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B5146E8-2A2D-469D-B219-B221637F705E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2B71733-5807-4D8B-BA86-300FE3F6246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28ACE7-F39B-45FD-B1D0-8FC8304E9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F94750-6AF1-49F9-881C-A314001B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1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EE48E2B-0554-4633-B564-9E56CB8438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3" b="8168"/>
          <a:stretch/>
        </p:blipFill>
        <p:spPr>
          <a:xfrm>
            <a:off x="6857137" y="-3748"/>
            <a:ext cx="5334864" cy="32172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81CD06-EEBA-4CB3-97C2-45838595BE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6857137" y="3213548"/>
            <a:ext cx="5338882" cy="364445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E818A3-E0BF-4102-B0E6-954BDFAEA827}"/>
              </a:ext>
            </a:extLst>
          </p:cNvPr>
          <p:cNvSpPr/>
          <p:nvPr/>
        </p:nvSpPr>
        <p:spPr>
          <a:xfrm>
            <a:off x="566284" y="2002296"/>
            <a:ext cx="256481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ctr"/>
            <a:r>
              <a:rPr lang="en-US" altLang="ko-KR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학습데이터 수집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1E1BEF-3B1B-4C42-87B7-213518E58072}"/>
              </a:ext>
            </a:extLst>
          </p:cNvPr>
          <p:cNvSpPr/>
          <p:nvPr/>
        </p:nvSpPr>
        <p:spPr>
          <a:xfrm>
            <a:off x="566283" y="2829946"/>
            <a:ext cx="2934905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 데이터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사각형: 둥근 모서리 10">
            <a:extLst>
              <a:ext uri="{FF2B5EF4-FFF2-40B4-BE49-F238E27FC236}">
                <a16:creationId xmlns:a16="http://schemas.microsoft.com/office/drawing/2014/main" id="{1268BBF7-67D5-4ED3-AEC3-E87F4CBA346A}"/>
              </a:ext>
            </a:extLst>
          </p:cNvPr>
          <p:cNvSpPr/>
          <p:nvPr/>
        </p:nvSpPr>
        <p:spPr>
          <a:xfrm>
            <a:off x="3216171" y="2056107"/>
            <a:ext cx="893286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이승현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각형: 둥근 모서리 10">
            <a:extLst>
              <a:ext uri="{FF2B5EF4-FFF2-40B4-BE49-F238E27FC236}">
                <a16:creationId xmlns:a16="http://schemas.microsoft.com/office/drawing/2014/main" id="{5B060814-329F-4926-93D2-7270E5C7B9E4}"/>
              </a:ext>
            </a:extLst>
          </p:cNvPr>
          <p:cNvSpPr/>
          <p:nvPr/>
        </p:nvSpPr>
        <p:spPr>
          <a:xfrm>
            <a:off x="3606862" y="2856852"/>
            <a:ext cx="893286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이승현</a:t>
            </a:r>
            <a:endParaRPr lang="en-US" altLang="ko-KR" b="1" spc="-15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9625B2-AA93-41AB-8C92-AF0D4869A13D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C67EF1C-9927-4E6D-9EC1-05347F9D7A6A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028222-0CBA-4C43-AA14-6DE1A0ED8192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83554F6-DC3D-4980-B38F-9F2DBAE7F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907A8C9-6943-4A41-9C11-8B2FB6D98F6C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BD792F-4E3B-496F-9F7A-17C2ECE8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>
                <a:solidFill>
                  <a:schemeClr val="bg1"/>
                </a:solidFill>
              </a:rPr>
              <a:pPr/>
              <a:t>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7CC152-00DF-4293-BDC5-25CAA7E06191}"/>
              </a:ext>
            </a:extLst>
          </p:cNvPr>
          <p:cNvSpPr/>
          <p:nvPr/>
        </p:nvSpPr>
        <p:spPr>
          <a:xfrm>
            <a:off x="566283" y="3657597"/>
            <a:ext cx="4219473" cy="461665"/>
          </a:xfrm>
          <a:prstGeom prst="rect">
            <a:avLst/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최종 발표 준비 및 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290384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74229B6-37E3-4C43-999D-69CCE7CBF834}"/>
              </a:ext>
            </a:extLst>
          </p:cNvPr>
          <p:cNvGrpSpPr/>
          <p:nvPr/>
        </p:nvGrpSpPr>
        <p:grpSpPr>
          <a:xfrm>
            <a:off x="7065818" y="0"/>
            <a:ext cx="5126182" cy="6858000"/>
            <a:chOff x="7065818" y="0"/>
            <a:chExt cx="5126182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7F1CF99-9752-48E9-9FFD-CE41FCB38011}"/>
                </a:ext>
              </a:extLst>
            </p:cNvPr>
            <p:cNvGrpSpPr/>
            <p:nvPr/>
          </p:nvGrpSpPr>
          <p:grpSpPr>
            <a:xfrm>
              <a:off x="7065818" y="0"/>
              <a:ext cx="5126182" cy="6858000"/>
              <a:chOff x="7065818" y="0"/>
              <a:chExt cx="5126182" cy="6858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CE0B5F-56D1-44E3-AEA2-7C55FD153F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243" b="19376"/>
              <a:stretch/>
            </p:blipFill>
            <p:spPr>
              <a:xfrm>
                <a:off x="7065818" y="0"/>
                <a:ext cx="5126182" cy="68580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2499B5F-ED7B-45AA-94A9-9DF3141C58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306" b="49983"/>
              <a:stretch/>
            </p:blipFill>
            <p:spPr>
              <a:xfrm>
                <a:off x="7065818" y="3170712"/>
                <a:ext cx="5126182" cy="3687288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FD70E29-E5CA-4CB8-998B-FAD60D4BA19A}"/>
                </a:ext>
              </a:extLst>
            </p:cNvPr>
            <p:cNvSpPr/>
            <p:nvPr/>
          </p:nvSpPr>
          <p:spPr>
            <a:xfrm>
              <a:off x="9730532" y="1413164"/>
              <a:ext cx="676893" cy="237506"/>
            </a:xfrm>
            <a:prstGeom prst="rect">
              <a:avLst/>
            </a:prstGeom>
            <a:solidFill>
              <a:srgbClr val="F6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ADA466-7CBA-4FAF-9C62-F2FAF95CE7B2}"/>
                </a:ext>
              </a:extLst>
            </p:cNvPr>
            <p:cNvSpPr/>
            <p:nvPr/>
          </p:nvSpPr>
          <p:spPr>
            <a:xfrm>
              <a:off x="9782674" y="3586359"/>
              <a:ext cx="676893" cy="237506"/>
            </a:xfrm>
            <a:prstGeom prst="rect">
              <a:avLst/>
            </a:prstGeom>
            <a:solidFill>
              <a:srgbClr val="F6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530395-39E8-49B9-91DF-09574D91C59A}"/>
                </a:ext>
              </a:extLst>
            </p:cNvPr>
            <p:cNvSpPr/>
            <p:nvPr/>
          </p:nvSpPr>
          <p:spPr>
            <a:xfrm>
              <a:off x="9110353" y="4645228"/>
              <a:ext cx="676893" cy="237506"/>
            </a:xfrm>
            <a:prstGeom prst="rect">
              <a:avLst/>
            </a:prstGeom>
            <a:solidFill>
              <a:srgbClr val="F6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E818A3-E0BF-4102-B0E6-954BDFAEA827}"/>
              </a:ext>
            </a:extLst>
          </p:cNvPr>
          <p:cNvSpPr/>
          <p:nvPr/>
        </p:nvSpPr>
        <p:spPr>
          <a:xfrm>
            <a:off x="566284" y="2002296"/>
            <a:ext cx="2564813" cy="461665"/>
          </a:xfrm>
          <a:prstGeom prst="rect">
            <a:avLst/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학습데이터 수집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1E1BEF-3B1B-4C42-87B7-213518E58072}"/>
              </a:ext>
            </a:extLst>
          </p:cNvPr>
          <p:cNvSpPr/>
          <p:nvPr/>
        </p:nvSpPr>
        <p:spPr>
          <a:xfrm>
            <a:off x="566283" y="2829946"/>
            <a:ext cx="2934905" cy="461665"/>
          </a:xfrm>
          <a:prstGeom prst="rect">
            <a:avLst/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 데이터 </a:t>
            </a:r>
            <a:r>
              <a:rPr lang="ko-KR" altLang="en-US" sz="2400" dirty="0" err="1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9625B2-AA93-41AB-8C92-AF0D4869A13D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C67EF1C-9927-4E6D-9EC1-05347F9D7A6A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028222-0CBA-4C43-AA14-6DE1A0ED8192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83554F6-DC3D-4980-B38F-9F2DBAE7F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907A8C9-6943-4A41-9C11-8B2FB6D98F6C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BD792F-4E3B-496F-9F7A-17C2ECE8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>
                <a:solidFill>
                  <a:schemeClr val="bg1"/>
                </a:solidFill>
              </a:rPr>
              <a:pPr/>
              <a:t>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7CC152-00DF-4293-BDC5-25CAA7E06191}"/>
              </a:ext>
            </a:extLst>
          </p:cNvPr>
          <p:cNvSpPr/>
          <p:nvPr/>
        </p:nvSpPr>
        <p:spPr>
          <a:xfrm>
            <a:off x="566283" y="3657597"/>
            <a:ext cx="42194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최종 발표 준비 및 통합테스트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4AA7646-6743-4CA8-92E7-1AAB9BD73E3B}"/>
              </a:ext>
            </a:extLst>
          </p:cNvPr>
          <p:cNvSpPr/>
          <p:nvPr/>
        </p:nvSpPr>
        <p:spPr>
          <a:xfrm>
            <a:off x="4857620" y="3721956"/>
            <a:ext cx="783160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62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F016DC-41B6-447A-984B-6A6FD652C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" t="742" r="89" b="-742"/>
          <a:stretch/>
        </p:blipFill>
        <p:spPr>
          <a:xfrm rot="5400000">
            <a:off x="6185693" y="851695"/>
            <a:ext cx="6857999" cy="515461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209F4C-6666-40C9-9BDB-021C4956E7FF}"/>
              </a:ext>
            </a:extLst>
          </p:cNvPr>
          <p:cNvSpPr/>
          <p:nvPr/>
        </p:nvSpPr>
        <p:spPr>
          <a:xfrm>
            <a:off x="566283" y="1930077"/>
            <a:ext cx="308104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C4B31F-3FEF-493D-9962-26E104077E43}"/>
              </a:ext>
            </a:extLst>
          </p:cNvPr>
          <p:cNvSpPr/>
          <p:nvPr/>
        </p:nvSpPr>
        <p:spPr>
          <a:xfrm>
            <a:off x="566283" y="2736862"/>
            <a:ext cx="601945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서버간 비동기 통신구현 및 테스트</a:t>
            </a:r>
          </a:p>
        </p:txBody>
      </p:sp>
      <p:sp>
        <p:nvSpPr>
          <p:cNvPr id="27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87483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 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이승현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C2CDBC-11D6-49B1-9784-F8366EDCFFA0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54DD467-B025-4F22-A52D-257D54785F32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F344E5A-3BEA-4A2D-BEDB-48D087BCB161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247681-0B49-4A0B-9A44-EA101E19E4E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FAB0BF6-18F0-422F-8144-119706381FF1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F09AAB-A791-4EF0-9287-C1D44840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>
                <a:solidFill>
                  <a:schemeClr val="bg1"/>
                </a:solidFill>
              </a:rPr>
              <a:pPr/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2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5EB5DE-D1E2-45E3-A67E-0596FE06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955" y="3554570"/>
            <a:ext cx="5276045" cy="330343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209F4C-6666-40C9-9BDB-021C4956E7FF}"/>
              </a:ext>
            </a:extLst>
          </p:cNvPr>
          <p:cNvSpPr/>
          <p:nvPr/>
        </p:nvSpPr>
        <p:spPr>
          <a:xfrm>
            <a:off x="566283" y="1930077"/>
            <a:ext cx="308104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C4B31F-3FEF-493D-9962-26E104077E43}"/>
              </a:ext>
            </a:extLst>
          </p:cNvPr>
          <p:cNvSpPr/>
          <p:nvPr/>
        </p:nvSpPr>
        <p:spPr>
          <a:xfrm>
            <a:off x="566283" y="2736862"/>
            <a:ext cx="601945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서버간 비동기 통신구현 및 테스트</a:t>
            </a:r>
          </a:p>
        </p:txBody>
      </p:sp>
      <p:sp>
        <p:nvSpPr>
          <p:cNvPr id="27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87483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 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이승현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C2CDBC-11D6-49B1-9784-F8366EDCFFA0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54DD467-B025-4F22-A52D-257D54785F32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F344E5A-3BEA-4A2D-BEDB-48D087BCB161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247681-0B49-4A0B-9A44-EA101E19E4E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FAB0BF6-18F0-422F-8144-119706381FF1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F09AAB-A791-4EF0-9287-C1D44840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>
                <a:solidFill>
                  <a:schemeClr val="bg1"/>
                </a:solidFill>
              </a:rPr>
              <a:pPr/>
              <a:t>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40DB2-FC64-4BE5-BEEE-F239C3757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55" y="0"/>
            <a:ext cx="5276045" cy="35545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7FF607-FBFE-43E8-B164-8D3829494944}"/>
              </a:ext>
            </a:extLst>
          </p:cNvPr>
          <p:cNvSpPr/>
          <p:nvPr/>
        </p:nvSpPr>
        <p:spPr>
          <a:xfrm>
            <a:off x="335216" y="6275327"/>
            <a:ext cx="2407983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납땜 문제로 예상 중</a:t>
            </a:r>
          </a:p>
        </p:txBody>
      </p:sp>
    </p:spTree>
    <p:extLst>
      <p:ext uri="{BB962C8B-B14F-4D97-AF65-F5344CB8AC3E}">
        <p14:creationId xmlns:p14="http://schemas.microsoft.com/office/powerpoint/2010/main" val="1128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9_05_22_02_17_20_953">
            <a:hlinkClick r:id="" action="ppaction://media"/>
            <a:extLst>
              <a:ext uri="{FF2B5EF4-FFF2-40B4-BE49-F238E27FC236}">
                <a16:creationId xmlns:a16="http://schemas.microsoft.com/office/drawing/2014/main" id="{37C1B4F2-41F6-4806-8F48-9AFE6FF2A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4941" y="0"/>
            <a:ext cx="5827059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209F4C-6666-40C9-9BDB-021C4956E7FF}"/>
              </a:ext>
            </a:extLst>
          </p:cNvPr>
          <p:cNvSpPr/>
          <p:nvPr/>
        </p:nvSpPr>
        <p:spPr>
          <a:xfrm>
            <a:off x="566283" y="1930077"/>
            <a:ext cx="30810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C4B31F-3FEF-493D-9962-26E104077E43}"/>
              </a:ext>
            </a:extLst>
          </p:cNvPr>
          <p:cNvSpPr/>
          <p:nvPr/>
        </p:nvSpPr>
        <p:spPr>
          <a:xfrm>
            <a:off x="566283" y="2736862"/>
            <a:ext cx="601945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서버간 비동기 통신구현 및 테스트</a:t>
            </a:r>
          </a:p>
        </p:txBody>
      </p:sp>
      <p:sp>
        <p:nvSpPr>
          <p:cNvPr id="27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687483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 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이승현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24610-3DF8-49DA-94FC-F26FFEF79AED}"/>
              </a:ext>
            </a:extLst>
          </p:cNvPr>
          <p:cNvGrpSpPr/>
          <p:nvPr/>
        </p:nvGrpSpPr>
        <p:grpSpPr>
          <a:xfrm>
            <a:off x="11027767" y="211690"/>
            <a:ext cx="930125" cy="0"/>
            <a:chOff x="9587467" y="167280"/>
            <a:chExt cx="930125" cy="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F6FA86A-CF81-4A8C-8D89-548D2DFD9354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FD3C1AE-5958-4E79-809C-C4A1116C2928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7E3443B-D48E-4A2F-8EBC-AE2624B27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8160166-6091-4EED-B846-BB961454F3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592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C27B54-86EA-4D95-9A90-0D8F8EA3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83782"/>
            <a:ext cx="2743200" cy="365125"/>
          </a:xfrm>
        </p:spPr>
        <p:txBody>
          <a:bodyPr/>
          <a:lstStyle/>
          <a:p>
            <a:fld id="{834EE958-5079-4060-8DCC-27BBD94CE14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3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5025</TotalTime>
  <Words>687</Words>
  <Application>Microsoft Office PowerPoint</Application>
  <PresentationFormat>와이드스크린</PresentationFormat>
  <Paragraphs>389</Paragraphs>
  <Slides>22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Kostar</vt:lpstr>
      <vt:lpstr>나눔바른고딕OTF</vt:lpstr>
      <vt:lpstr>나눔스퀘어</vt:lpstr>
      <vt:lpstr>나눔스퀘어 Bold</vt:lpstr>
      <vt:lpstr>나눔스퀘어OTF</vt:lpstr>
      <vt:lpstr>나눔스퀘어OTF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require more city gas</dc:title>
  <dc:creator>이승현;홍성현;김성민</dc:creator>
  <cp:lastModifiedBy>이승현</cp:lastModifiedBy>
  <cp:revision>706</cp:revision>
  <dcterms:created xsi:type="dcterms:W3CDTF">2016-06-13T08:17:34Z</dcterms:created>
  <dcterms:modified xsi:type="dcterms:W3CDTF">2019-05-22T01:14:01Z</dcterms:modified>
</cp:coreProperties>
</file>